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831" r:id="rId2"/>
    <p:sldId id="832" r:id="rId3"/>
    <p:sldId id="262" r:id="rId4"/>
    <p:sldId id="833" r:id="rId5"/>
    <p:sldId id="259" r:id="rId6"/>
    <p:sldId id="260" r:id="rId7"/>
    <p:sldId id="261" r:id="rId8"/>
    <p:sldId id="834" r:id="rId9"/>
    <p:sldId id="270" r:id="rId10"/>
    <p:sldId id="287" r:id="rId11"/>
    <p:sldId id="272" r:id="rId12"/>
    <p:sldId id="282" r:id="rId13"/>
    <p:sldId id="273" r:id="rId14"/>
    <p:sldId id="274" r:id="rId15"/>
    <p:sldId id="279" r:id="rId16"/>
    <p:sldId id="280" r:id="rId17"/>
    <p:sldId id="275" r:id="rId18"/>
    <p:sldId id="276" r:id="rId19"/>
    <p:sldId id="277" r:id="rId20"/>
    <p:sldId id="278" r:id="rId21"/>
    <p:sldId id="288" r:id="rId22"/>
    <p:sldId id="846" r:id="rId23"/>
    <p:sldId id="840" r:id="rId24"/>
    <p:sldId id="836" r:id="rId25"/>
    <p:sldId id="837" r:id="rId26"/>
    <p:sldId id="849" r:id="rId27"/>
    <p:sldId id="842" r:id="rId28"/>
    <p:sldId id="841" r:id="rId29"/>
    <p:sldId id="835" r:id="rId30"/>
    <p:sldId id="838" r:id="rId31"/>
    <p:sldId id="848" r:id="rId32"/>
    <p:sldId id="843" r:id="rId33"/>
    <p:sldId id="845" r:id="rId34"/>
  </p:sldIdLst>
  <p:sldSz cx="9144000" cy="5143500" type="screen16x9"/>
  <p:notesSz cx="6858000" cy="9144000"/>
  <p:embeddedFontLst>
    <p:embeddedFont>
      <p:font typeface="Dotum" panose="020B0600000101010101" pitchFamily="34" charset="-127"/>
      <p:regular r:id="rId36"/>
    </p:embeddedFont>
    <p:embeddedFont>
      <p:font typeface="Lato" panose="020F0502020204030203" pitchFamily="34" charset="0"/>
      <p:regular r:id="rId37"/>
      <p:bold r:id="rId38"/>
      <p:italic r:id="rId39"/>
      <p:boldItalic r:id="rId40"/>
    </p:embeddedFont>
    <p:embeddedFont>
      <p:font typeface="Raleway" pitchFamily="2" charset="77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4"/>
    <p:restoredTop sz="94462"/>
  </p:normalViewPr>
  <p:slideViewPr>
    <p:cSldViewPr snapToGrid="0">
      <p:cViewPr varScale="1">
        <p:scale>
          <a:sx n="141" d="100"/>
          <a:sy n="141" d="100"/>
        </p:scale>
        <p:origin x="6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9439DA-5D5C-194E-89A7-218C63DC010D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4762D54-8CC6-3F43-8E4F-0CE8E80D581D}">
      <dgm:prSet phldrT="[Text]"/>
      <dgm:spPr/>
      <dgm:t>
        <a:bodyPr/>
        <a:lstStyle/>
        <a:p>
          <a:endParaRPr lang="en-GB" b="0" dirty="0">
            <a:solidFill>
              <a:schemeClr val="bg2"/>
            </a:solidFill>
          </a:endParaRPr>
        </a:p>
      </dgm:t>
    </dgm:pt>
    <dgm:pt modelId="{4FCF991A-A8B1-764D-BEFA-9C84E495A81F}" type="parTrans" cxnId="{96B191AF-2DED-CA40-BF0E-4BFC6E555442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D2A6199C-1313-634F-B223-6944D83EBB20}" type="sibTrans" cxnId="{96B191AF-2DED-CA40-BF0E-4BFC6E555442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863EFC83-D130-D045-A03F-01B582EFC08E}">
      <dgm:prSet/>
      <dgm:spPr/>
      <dgm:t>
        <a:bodyPr/>
        <a:lstStyle/>
        <a:p>
          <a:endParaRPr lang="en-GB" b="0" dirty="0">
            <a:solidFill>
              <a:schemeClr val="bg2"/>
            </a:solidFill>
          </a:endParaRPr>
        </a:p>
      </dgm:t>
    </dgm:pt>
    <dgm:pt modelId="{679C625D-BADD-CC48-B1CD-5B5D101FA3B4}" type="parTrans" cxnId="{F851C4DF-26E9-8440-8DB7-B9CAC4B4C617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10246E18-B74F-254A-9623-77BF03456B22}" type="sibTrans" cxnId="{F851C4DF-26E9-8440-8DB7-B9CAC4B4C617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BF9905C5-107C-A747-B51B-C966551BA3FA}">
      <dgm:prSet/>
      <dgm:spPr/>
      <dgm:t>
        <a:bodyPr/>
        <a:lstStyle/>
        <a:p>
          <a:endParaRPr lang="en-GB" b="0" dirty="0">
            <a:solidFill>
              <a:schemeClr val="bg2"/>
            </a:solidFill>
          </a:endParaRPr>
        </a:p>
      </dgm:t>
    </dgm:pt>
    <dgm:pt modelId="{B606F514-3688-9E4E-9249-7387C1ED4C56}" type="parTrans" cxnId="{B34E2909-4C99-194A-B5A5-56D4B3E28284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D9095204-488C-E645-AA54-70956259771E}" type="sibTrans" cxnId="{B34E2909-4C99-194A-B5A5-56D4B3E28284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5BFA2485-3638-C24F-A3CE-67D39AB8DC17}">
      <dgm:prSet/>
      <dgm:spPr/>
      <dgm:t>
        <a:bodyPr/>
        <a:lstStyle/>
        <a:p>
          <a:pPr marL="0" indent="0">
            <a:buFont typeface="Arial" panose="020B0604020202020204" pitchFamily="34" charset="0"/>
            <a:buNone/>
          </a:pPr>
          <a:r>
            <a:rPr lang="en-GB" b="0" dirty="0">
              <a:solidFill>
                <a:schemeClr val="bg2"/>
              </a:solidFill>
            </a:rPr>
            <a:t>A </a:t>
          </a:r>
          <a:r>
            <a:rPr lang="en-GB" b="1" dirty="0">
              <a:solidFill>
                <a:schemeClr val="bg2"/>
              </a:solidFill>
            </a:rPr>
            <a:t>data platform </a:t>
          </a:r>
          <a:r>
            <a:rPr lang="en-GB" b="0" dirty="0">
              <a:solidFill>
                <a:schemeClr val="bg2"/>
              </a:solidFill>
            </a:rPr>
            <a:t>is the interface by which you access a database, and can include different formatting requirements or API options.</a:t>
          </a:r>
        </a:p>
      </dgm:t>
    </dgm:pt>
    <dgm:pt modelId="{C0EBBD2A-A355-4A43-8494-452BB14538D7}" type="parTrans" cxnId="{67DCE771-18B6-0941-919A-79AA4C8EAFC4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D80546B5-7CF4-F64E-970A-4D0C64FF3ECA}" type="sibTrans" cxnId="{67DCE771-18B6-0941-919A-79AA4C8EAFC4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F0511B87-E5C6-9F44-85AF-E3C298A66630}">
      <dgm:prSet/>
      <dgm:spPr/>
      <dgm:t>
        <a:bodyPr/>
        <a:lstStyle/>
        <a:p>
          <a:pPr marL="0" indent="0">
            <a:buFont typeface="Arial" panose="020B0604020202020204" pitchFamily="34" charset="0"/>
            <a:buNone/>
          </a:pPr>
          <a:r>
            <a:rPr lang="en-GB" b="0" dirty="0">
              <a:solidFill>
                <a:schemeClr val="bg2"/>
              </a:solidFill>
            </a:rPr>
            <a:t>A </a:t>
          </a:r>
          <a:r>
            <a:rPr lang="en-GB" b="1" dirty="0">
              <a:solidFill>
                <a:schemeClr val="bg2"/>
              </a:solidFill>
            </a:rPr>
            <a:t>database</a:t>
          </a:r>
          <a:r>
            <a:rPr lang="en-GB" b="0" dirty="0">
              <a:solidFill>
                <a:schemeClr val="bg2"/>
              </a:solidFill>
            </a:rPr>
            <a:t> is a collection of datasets with a set of organization rules and contribution guidelines.</a:t>
          </a:r>
        </a:p>
      </dgm:t>
    </dgm:pt>
    <dgm:pt modelId="{A4583454-C7FD-3747-B6B1-87301D8A240C}" type="parTrans" cxnId="{2FCE5F17-E0A8-B64B-B4D9-9D23B8886A8D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249CAD09-94CA-3645-B85B-C283A979D0C4}" type="sibTrans" cxnId="{2FCE5F17-E0A8-B64B-B4D9-9D23B8886A8D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5BDD0AD1-9880-F14F-901D-F0AC14A70EF3}">
      <dgm:prSet/>
      <dgm:spPr/>
      <dgm:t>
        <a:bodyPr/>
        <a:lstStyle/>
        <a:p>
          <a:pPr marL="0" indent="0">
            <a:buNone/>
          </a:pPr>
          <a:r>
            <a:rPr lang="en-GB" b="0" dirty="0">
              <a:solidFill>
                <a:schemeClr val="bg2"/>
              </a:solidFill>
            </a:rPr>
            <a:t>A </a:t>
          </a:r>
          <a:r>
            <a:rPr lang="en-GB" b="1" dirty="0">
              <a:solidFill>
                <a:schemeClr val="bg2"/>
              </a:solidFill>
            </a:rPr>
            <a:t>dataset</a:t>
          </a:r>
          <a:r>
            <a:rPr lang="en-GB" b="0" dirty="0">
              <a:solidFill>
                <a:schemeClr val="bg2"/>
              </a:solidFill>
            </a:rPr>
            <a:t> is a collection of data that somehow go together. </a:t>
          </a:r>
        </a:p>
      </dgm:t>
    </dgm:pt>
    <dgm:pt modelId="{CC02E584-AD8F-4C46-A827-951CBF61B621}" type="parTrans" cxnId="{651776CE-241D-F143-97AE-34F8669C1723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E706F87E-595B-2743-A800-D08B4FA5DBE3}" type="sibTrans" cxnId="{651776CE-241D-F143-97AE-34F8669C1723}">
      <dgm:prSet/>
      <dgm:spPr/>
      <dgm:t>
        <a:bodyPr/>
        <a:lstStyle/>
        <a:p>
          <a:endParaRPr lang="en-GB" b="0">
            <a:solidFill>
              <a:schemeClr val="bg2"/>
            </a:solidFill>
          </a:endParaRPr>
        </a:p>
      </dgm:t>
    </dgm:pt>
    <dgm:pt modelId="{98A58672-4AFE-C349-A2A1-71C205CDC139}" type="pres">
      <dgm:prSet presAssocID="{499439DA-5D5C-194E-89A7-218C63DC010D}" presName="linearFlow" presStyleCnt="0">
        <dgm:presLayoutVars>
          <dgm:dir/>
          <dgm:animLvl val="lvl"/>
          <dgm:resizeHandles val="exact"/>
        </dgm:presLayoutVars>
      </dgm:prSet>
      <dgm:spPr/>
    </dgm:pt>
    <dgm:pt modelId="{7D97DACB-00A7-7C4C-98E7-C18AAAB0F109}" type="pres">
      <dgm:prSet presAssocID="{E4762D54-8CC6-3F43-8E4F-0CE8E80D581D}" presName="composite" presStyleCnt="0"/>
      <dgm:spPr/>
    </dgm:pt>
    <dgm:pt modelId="{D000971F-929A-D543-BDDC-431C6C4E84D6}" type="pres">
      <dgm:prSet presAssocID="{E4762D54-8CC6-3F43-8E4F-0CE8E80D581D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97344D2B-0BF3-C145-90EC-B1D90374713A}" type="pres">
      <dgm:prSet presAssocID="{E4762D54-8CC6-3F43-8E4F-0CE8E80D581D}" presName="descendantText" presStyleLbl="alignAcc1" presStyleIdx="0" presStyleCnt="3">
        <dgm:presLayoutVars>
          <dgm:bulletEnabled val="1"/>
        </dgm:presLayoutVars>
      </dgm:prSet>
      <dgm:spPr/>
    </dgm:pt>
    <dgm:pt modelId="{D061FC44-519E-954C-968D-E1CFB001F730}" type="pres">
      <dgm:prSet presAssocID="{D2A6199C-1313-634F-B223-6944D83EBB20}" presName="sp" presStyleCnt="0"/>
      <dgm:spPr/>
    </dgm:pt>
    <dgm:pt modelId="{5ADD0E5E-D349-5D4E-BFBF-167499603753}" type="pres">
      <dgm:prSet presAssocID="{863EFC83-D130-D045-A03F-01B582EFC08E}" presName="composite" presStyleCnt="0"/>
      <dgm:spPr/>
    </dgm:pt>
    <dgm:pt modelId="{4E9FBEAA-FA25-654C-9BA1-DB87110EE1E3}" type="pres">
      <dgm:prSet presAssocID="{863EFC83-D130-D045-A03F-01B582EFC08E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1789CDE6-B42B-7E4A-AFF3-9BC2EFCEF29D}" type="pres">
      <dgm:prSet presAssocID="{863EFC83-D130-D045-A03F-01B582EFC08E}" presName="descendantText" presStyleLbl="alignAcc1" presStyleIdx="1" presStyleCnt="3">
        <dgm:presLayoutVars>
          <dgm:bulletEnabled val="1"/>
        </dgm:presLayoutVars>
      </dgm:prSet>
      <dgm:spPr/>
    </dgm:pt>
    <dgm:pt modelId="{16ED5F22-0F70-1D43-9F85-28E917A9C735}" type="pres">
      <dgm:prSet presAssocID="{10246E18-B74F-254A-9623-77BF03456B22}" presName="sp" presStyleCnt="0"/>
      <dgm:spPr/>
    </dgm:pt>
    <dgm:pt modelId="{B9378FA5-8268-4D46-8D10-75D67FC371B9}" type="pres">
      <dgm:prSet presAssocID="{BF9905C5-107C-A747-B51B-C966551BA3FA}" presName="composite" presStyleCnt="0"/>
      <dgm:spPr/>
    </dgm:pt>
    <dgm:pt modelId="{CCA9FF1C-EA8C-F045-B9CC-DF287B101424}" type="pres">
      <dgm:prSet presAssocID="{BF9905C5-107C-A747-B51B-C966551BA3FA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31BB44B1-339F-9741-ADCE-C28E2B2D4DE3}" type="pres">
      <dgm:prSet presAssocID="{BF9905C5-107C-A747-B51B-C966551BA3FA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0D347C06-EFD9-144D-9A13-267DB18A65DC}" type="presOf" srcId="{5BDD0AD1-9880-F14F-901D-F0AC14A70EF3}" destId="{97344D2B-0BF3-C145-90EC-B1D90374713A}" srcOrd="0" destOrd="0" presId="urn:microsoft.com/office/officeart/2005/8/layout/chevron2"/>
    <dgm:cxn modelId="{B34E2909-4C99-194A-B5A5-56D4B3E28284}" srcId="{499439DA-5D5C-194E-89A7-218C63DC010D}" destId="{BF9905C5-107C-A747-B51B-C966551BA3FA}" srcOrd="2" destOrd="0" parTransId="{B606F514-3688-9E4E-9249-7387C1ED4C56}" sibTransId="{D9095204-488C-E645-AA54-70956259771E}"/>
    <dgm:cxn modelId="{2FCE5F17-E0A8-B64B-B4D9-9D23B8886A8D}" srcId="{863EFC83-D130-D045-A03F-01B582EFC08E}" destId="{F0511B87-E5C6-9F44-85AF-E3C298A66630}" srcOrd="0" destOrd="0" parTransId="{A4583454-C7FD-3747-B6B1-87301D8A240C}" sibTransId="{249CAD09-94CA-3645-B85B-C283A979D0C4}"/>
    <dgm:cxn modelId="{731D7F65-55A3-6545-A8CE-5469982EF2D0}" type="presOf" srcId="{5BFA2485-3638-C24F-A3CE-67D39AB8DC17}" destId="{31BB44B1-339F-9741-ADCE-C28E2B2D4DE3}" srcOrd="0" destOrd="0" presId="urn:microsoft.com/office/officeart/2005/8/layout/chevron2"/>
    <dgm:cxn modelId="{3556A36E-11D4-6D4E-921F-77D4D89561E8}" type="presOf" srcId="{E4762D54-8CC6-3F43-8E4F-0CE8E80D581D}" destId="{D000971F-929A-D543-BDDC-431C6C4E84D6}" srcOrd="0" destOrd="0" presId="urn:microsoft.com/office/officeart/2005/8/layout/chevron2"/>
    <dgm:cxn modelId="{67DCE771-18B6-0941-919A-79AA4C8EAFC4}" srcId="{BF9905C5-107C-A747-B51B-C966551BA3FA}" destId="{5BFA2485-3638-C24F-A3CE-67D39AB8DC17}" srcOrd="0" destOrd="0" parTransId="{C0EBBD2A-A355-4A43-8494-452BB14538D7}" sibTransId="{D80546B5-7CF4-F64E-970A-4D0C64FF3ECA}"/>
    <dgm:cxn modelId="{5E978E95-ACB2-844F-89EE-987CA44A28F4}" type="presOf" srcId="{BF9905C5-107C-A747-B51B-C966551BA3FA}" destId="{CCA9FF1C-EA8C-F045-B9CC-DF287B101424}" srcOrd="0" destOrd="0" presId="urn:microsoft.com/office/officeart/2005/8/layout/chevron2"/>
    <dgm:cxn modelId="{96B191AF-2DED-CA40-BF0E-4BFC6E555442}" srcId="{499439DA-5D5C-194E-89A7-218C63DC010D}" destId="{E4762D54-8CC6-3F43-8E4F-0CE8E80D581D}" srcOrd="0" destOrd="0" parTransId="{4FCF991A-A8B1-764D-BEFA-9C84E495A81F}" sibTransId="{D2A6199C-1313-634F-B223-6944D83EBB20}"/>
    <dgm:cxn modelId="{200C47BA-F124-AA4D-9D7B-45FF317DBB84}" type="presOf" srcId="{F0511B87-E5C6-9F44-85AF-E3C298A66630}" destId="{1789CDE6-B42B-7E4A-AFF3-9BC2EFCEF29D}" srcOrd="0" destOrd="0" presId="urn:microsoft.com/office/officeart/2005/8/layout/chevron2"/>
    <dgm:cxn modelId="{651776CE-241D-F143-97AE-34F8669C1723}" srcId="{E4762D54-8CC6-3F43-8E4F-0CE8E80D581D}" destId="{5BDD0AD1-9880-F14F-901D-F0AC14A70EF3}" srcOrd="0" destOrd="0" parTransId="{CC02E584-AD8F-4C46-A827-951CBF61B621}" sibTransId="{E706F87E-595B-2743-A800-D08B4FA5DBE3}"/>
    <dgm:cxn modelId="{B04ECFD3-9D5C-5840-84E0-F8FE4A244E2E}" type="presOf" srcId="{499439DA-5D5C-194E-89A7-218C63DC010D}" destId="{98A58672-4AFE-C349-A2A1-71C205CDC139}" srcOrd="0" destOrd="0" presId="urn:microsoft.com/office/officeart/2005/8/layout/chevron2"/>
    <dgm:cxn modelId="{F851C4DF-26E9-8440-8DB7-B9CAC4B4C617}" srcId="{499439DA-5D5C-194E-89A7-218C63DC010D}" destId="{863EFC83-D130-D045-A03F-01B582EFC08E}" srcOrd="1" destOrd="0" parTransId="{679C625D-BADD-CC48-B1CD-5B5D101FA3B4}" sibTransId="{10246E18-B74F-254A-9623-77BF03456B22}"/>
    <dgm:cxn modelId="{9F21D6FC-354A-7B4E-B505-AC51F50C9232}" type="presOf" srcId="{863EFC83-D130-D045-A03F-01B582EFC08E}" destId="{4E9FBEAA-FA25-654C-9BA1-DB87110EE1E3}" srcOrd="0" destOrd="0" presId="urn:microsoft.com/office/officeart/2005/8/layout/chevron2"/>
    <dgm:cxn modelId="{D1EB1F5C-042E-CC4B-9CC4-2AB685FB6B9F}" type="presParOf" srcId="{98A58672-4AFE-C349-A2A1-71C205CDC139}" destId="{7D97DACB-00A7-7C4C-98E7-C18AAAB0F109}" srcOrd="0" destOrd="0" presId="urn:microsoft.com/office/officeart/2005/8/layout/chevron2"/>
    <dgm:cxn modelId="{27DEF0ED-B1D2-FB41-A98D-8746D2BC430F}" type="presParOf" srcId="{7D97DACB-00A7-7C4C-98E7-C18AAAB0F109}" destId="{D000971F-929A-D543-BDDC-431C6C4E84D6}" srcOrd="0" destOrd="0" presId="urn:microsoft.com/office/officeart/2005/8/layout/chevron2"/>
    <dgm:cxn modelId="{E69B35E1-4AA6-1B44-9C98-29878131C804}" type="presParOf" srcId="{7D97DACB-00A7-7C4C-98E7-C18AAAB0F109}" destId="{97344D2B-0BF3-C145-90EC-B1D90374713A}" srcOrd="1" destOrd="0" presId="urn:microsoft.com/office/officeart/2005/8/layout/chevron2"/>
    <dgm:cxn modelId="{71F2481B-1D4A-9E48-B4BC-C5E0DA3C6B81}" type="presParOf" srcId="{98A58672-4AFE-C349-A2A1-71C205CDC139}" destId="{D061FC44-519E-954C-968D-E1CFB001F730}" srcOrd="1" destOrd="0" presId="urn:microsoft.com/office/officeart/2005/8/layout/chevron2"/>
    <dgm:cxn modelId="{EBE541CB-3D1F-E247-AC72-666B9F4D9481}" type="presParOf" srcId="{98A58672-4AFE-C349-A2A1-71C205CDC139}" destId="{5ADD0E5E-D349-5D4E-BFBF-167499603753}" srcOrd="2" destOrd="0" presId="urn:microsoft.com/office/officeart/2005/8/layout/chevron2"/>
    <dgm:cxn modelId="{37002B1C-062D-E04F-967D-ADBAD98ED715}" type="presParOf" srcId="{5ADD0E5E-D349-5D4E-BFBF-167499603753}" destId="{4E9FBEAA-FA25-654C-9BA1-DB87110EE1E3}" srcOrd="0" destOrd="0" presId="urn:microsoft.com/office/officeart/2005/8/layout/chevron2"/>
    <dgm:cxn modelId="{A4F833D4-5490-1647-948D-7FA13E300A56}" type="presParOf" srcId="{5ADD0E5E-D349-5D4E-BFBF-167499603753}" destId="{1789CDE6-B42B-7E4A-AFF3-9BC2EFCEF29D}" srcOrd="1" destOrd="0" presId="urn:microsoft.com/office/officeart/2005/8/layout/chevron2"/>
    <dgm:cxn modelId="{B9EB271F-BB47-614B-99B6-6D2061758307}" type="presParOf" srcId="{98A58672-4AFE-C349-A2A1-71C205CDC139}" destId="{16ED5F22-0F70-1D43-9F85-28E917A9C735}" srcOrd="3" destOrd="0" presId="urn:microsoft.com/office/officeart/2005/8/layout/chevron2"/>
    <dgm:cxn modelId="{3D3A34C6-F7E2-6948-83C5-2A541660EC3C}" type="presParOf" srcId="{98A58672-4AFE-C349-A2A1-71C205CDC139}" destId="{B9378FA5-8268-4D46-8D10-75D67FC371B9}" srcOrd="4" destOrd="0" presId="urn:microsoft.com/office/officeart/2005/8/layout/chevron2"/>
    <dgm:cxn modelId="{5D25C9E2-2411-744A-BEF6-8B006848696F}" type="presParOf" srcId="{B9378FA5-8268-4D46-8D10-75D67FC371B9}" destId="{CCA9FF1C-EA8C-F045-B9CC-DF287B101424}" srcOrd="0" destOrd="0" presId="urn:microsoft.com/office/officeart/2005/8/layout/chevron2"/>
    <dgm:cxn modelId="{1F295B54-4170-BB4C-BDFC-C7CF191216A7}" type="presParOf" srcId="{B9378FA5-8268-4D46-8D10-75D67FC371B9}" destId="{31BB44B1-339F-9741-ADCE-C28E2B2D4DE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00971F-929A-D543-BDDC-431C6C4E84D6}">
      <dsp:nvSpPr>
        <dsp:cNvPr id="0" name=""/>
        <dsp:cNvSpPr/>
      </dsp:nvSpPr>
      <dsp:spPr>
        <a:xfrm rot="5400000">
          <a:off x="-141558" y="141942"/>
          <a:ext cx="943722" cy="6606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b="0" kern="1200" dirty="0">
            <a:solidFill>
              <a:schemeClr val="bg2"/>
            </a:solidFill>
          </a:endParaRPr>
        </a:p>
      </dsp:txBody>
      <dsp:txXfrm rot="-5400000">
        <a:off x="1" y="330687"/>
        <a:ext cx="660605" cy="283117"/>
      </dsp:txXfrm>
    </dsp:sp>
    <dsp:sp modelId="{97344D2B-0BF3-C145-90EC-B1D90374713A}">
      <dsp:nvSpPr>
        <dsp:cNvPr id="0" name=""/>
        <dsp:cNvSpPr/>
      </dsp:nvSpPr>
      <dsp:spPr>
        <a:xfrm rot="5400000">
          <a:off x="3867943" y="-3206952"/>
          <a:ext cx="613419" cy="70280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1800" b="0" kern="1200" dirty="0">
              <a:solidFill>
                <a:schemeClr val="bg2"/>
              </a:solidFill>
            </a:rPr>
            <a:t>A </a:t>
          </a:r>
          <a:r>
            <a:rPr lang="en-GB" sz="1800" b="1" kern="1200" dirty="0">
              <a:solidFill>
                <a:schemeClr val="bg2"/>
              </a:solidFill>
            </a:rPr>
            <a:t>dataset</a:t>
          </a:r>
          <a:r>
            <a:rPr lang="en-GB" sz="1800" b="0" kern="1200" dirty="0">
              <a:solidFill>
                <a:schemeClr val="bg2"/>
              </a:solidFill>
            </a:rPr>
            <a:t> is a collection of data that somehow go together. </a:t>
          </a:r>
        </a:p>
      </dsp:txBody>
      <dsp:txXfrm rot="-5400000">
        <a:off x="660606" y="30330"/>
        <a:ext cx="6998149" cy="553529"/>
      </dsp:txXfrm>
    </dsp:sp>
    <dsp:sp modelId="{4E9FBEAA-FA25-654C-9BA1-DB87110EE1E3}">
      <dsp:nvSpPr>
        <dsp:cNvPr id="0" name=""/>
        <dsp:cNvSpPr/>
      </dsp:nvSpPr>
      <dsp:spPr>
        <a:xfrm rot="5400000">
          <a:off x="-141558" y="876154"/>
          <a:ext cx="943722" cy="6606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b="0" kern="1200" dirty="0">
            <a:solidFill>
              <a:schemeClr val="bg2"/>
            </a:solidFill>
          </a:endParaRPr>
        </a:p>
      </dsp:txBody>
      <dsp:txXfrm rot="-5400000">
        <a:off x="1" y="1064899"/>
        <a:ext cx="660605" cy="283117"/>
      </dsp:txXfrm>
    </dsp:sp>
    <dsp:sp modelId="{1789CDE6-B42B-7E4A-AFF3-9BC2EFCEF29D}">
      <dsp:nvSpPr>
        <dsp:cNvPr id="0" name=""/>
        <dsp:cNvSpPr/>
      </dsp:nvSpPr>
      <dsp:spPr>
        <a:xfrm rot="5400000">
          <a:off x="3867943" y="-2472741"/>
          <a:ext cx="613419" cy="70280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GB" sz="1800" b="0" kern="1200" dirty="0">
              <a:solidFill>
                <a:schemeClr val="bg2"/>
              </a:solidFill>
            </a:rPr>
            <a:t>A </a:t>
          </a:r>
          <a:r>
            <a:rPr lang="en-GB" sz="1800" b="1" kern="1200" dirty="0">
              <a:solidFill>
                <a:schemeClr val="bg2"/>
              </a:solidFill>
            </a:rPr>
            <a:t>database</a:t>
          </a:r>
          <a:r>
            <a:rPr lang="en-GB" sz="1800" b="0" kern="1200" dirty="0">
              <a:solidFill>
                <a:schemeClr val="bg2"/>
              </a:solidFill>
            </a:rPr>
            <a:t> is a collection of datasets with a set of organization rules and contribution guidelines.</a:t>
          </a:r>
        </a:p>
      </dsp:txBody>
      <dsp:txXfrm rot="-5400000">
        <a:off x="660606" y="764541"/>
        <a:ext cx="6998149" cy="553529"/>
      </dsp:txXfrm>
    </dsp:sp>
    <dsp:sp modelId="{CCA9FF1C-EA8C-F045-B9CC-DF287B101424}">
      <dsp:nvSpPr>
        <dsp:cNvPr id="0" name=""/>
        <dsp:cNvSpPr/>
      </dsp:nvSpPr>
      <dsp:spPr>
        <a:xfrm rot="5400000">
          <a:off x="-141558" y="1610365"/>
          <a:ext cx="943722" cy="66060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b="0" kern="1200" dirty="0">
            <a:solidFill>
              <a:schemeClr val="bg2"/>
            </a:solidFill>
          </a:endParaRPr>
        </a:p>
      </dsp:txBody>
      <dsp:txXfrm rot="-5400000">
        <a:off x="1" y="1799110"/>
        <a:ext cx="660605" cy="283117"/>
      </dsp:txXfrm>
    </dsp:sp>
    <dsp:sp modelId="{31BB44B1-339F-9741-ADCE-C28E2B2D4DE3}">
      <dsp:nvSpPr>
        <dsp:cNvPr id="0" name=""/>
        <dsp:cNvSpPr/>
      </dsp:nvSpPr>
      <dsp:spPr>
        <a:xfrm rot="5400000">
          <a:off x="3867943" y="-1738530"/>
          <a:ext cx="613419" cy="702809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0" lvl="1" indent="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GB" sz="1800" b="0" kern="1200" dirty="0">
              <a:solidFill>
                <a:schemeClr val="bg2"/>
              </a:solidFill>
            </a:rPr>
            <a:t>A </a:t>
          </a:r>
          <a:r>
            <a:rPr lang="en-GB" sz="1800" b="1" kern="1200" dirty="0">
              <a:solidFill>
                <a:schemeClr val="bg2"/>
              </a:solidFill>
            </a:rPr>
            <a:t>data platform </a:t>
          </a:r>
          <a:r>
            <a:rPr lang="en-GB" sz="1800" b="0" kern="1200" dirty="0">
              <a:solidFill>
                <a:schemeClr val="bg2"/>
              </a:solidFill>
            </a:rPr>
            <a:t>is the interface by which you access a database, and can include different formatting requirements or API options.</a:t>
          </a:r>
        </a:p>
      </dsp:txBody>
      <dsp:txXfrm rot="-5400000">
        <a:off x="660606" y="1498752"/>
        <a:ext cx="6998149" cy="5535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tiff>
</file>

<file path=ppt/media/image20.png>
</file>

<file path=ppt/media/image21.jpeg>
</file>

<file path=ppt/media/image22.png>
</file>

<file path=ppt/media/image23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87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52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20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2b0ef832b9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2b0ef832b9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77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48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33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2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18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98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0AE-AE46-A246-A93A-284BF88DD5D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708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286B-9FA8-C144-8FF3-42D1B50E2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CA178-70BF-0C41-A4DD-77BD8D29C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8ED3E-6C44-5E46-A276-450279A8A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701777-54BF-B141-AD5A-A8393977E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67CBD5-220E-914C-B232-C389D30C81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713F47-8161-8E48-AD25-3C74FC88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5725-8CAB-0C45-9486-A0C4AB57248B}" type="datetimeFigureOut">
              <a:rPr lang="en-US" smtClean="0"/>
              <a:t>7/13/23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3BF3BF-014A-1642-B8D9-FACBB5DF8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64F6A5-B7F8-0B42-AD9D-DC18E4A08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A66D5-BE91-E041-97A0-6010C7B7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03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829A-E8F3-1A43-8C93-76D812E43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9A13B-EF9F-924A-8E4B-63B7C6D7A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01C13-5FEB-BB42-8454-C4614DC1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5725-8CAB-0C45-9486-A0C4AB57248B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06A49-8BD6-B143-96C8-91856059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7C395-50DF-AF4A-99B9-E240776F2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A66D5-BE91-E041-97A0-6010C7B7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17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EC25F-4DF5-D742-A8E3-3E40C3663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0D19B-15F7-B041-A5AF-9A4B7A9B6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A97F6-E83A-FA42-9E93-48A0694CC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5725-8CAB-0C45-9486-A0C4AB57248B}" type="datetimeFigureOut">
              <a:rPr lang="en-US" smtClean="0"/>
              <a:t>7/13/23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0F0B1-5D96-A448-9253-86095B0F1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40CE7-EDEB-7E4F-A7BF-E4B9BD5C1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A66D5-BE91-E041-97A0-6010C7B77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99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solidFill>
                  <a:schemeClr val="l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solidFill>
                  <a:schemeClr val="l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dirty="0"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b="0" i="0">
                <a:solidFill>
                  <a:schemeClr val="l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solidFill>
                  <a:schemeClr val="l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 b="0" i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0045-7949(79)90073-7" TargetMode="External"/><Relationship Id="rId3" Type="http://schemas.openxmlformats.org/officeDocument/2006/relationships/hyperlink" Target="https://doi.org/10.1371/journal.pcbi.1005510" TargetMode="External"/><Relationship Id="rId7" Type="http://schemas.openxmlformats.org/officeDocument/2006/relationships/hyperlink" Target="https://github.com/kbroman/steps2r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kbroman.org/steps2rr/" TargetMode="External"/><Relationship Id="rId5" Type="http://schemas.openxmlformats.org/officeDocument/2006/relationships/hyperlink" Target="https://www.doi.org/10.1109/MCSE.2012.41" TargetMode="External"/><Relationship Id="rId4" Type="http://schemas.openxmlformats.org/officeDocument/2006/relationships/hyperlink" Target="https://www.doi.org/10.1371/journal.pbio.1001745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ccdc.cam.ac.uk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rcsb.org/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namine.net/compound-libraries/diversity-libraries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icsd.fiz-karlsruhe.de/" TargetMode="External"/><Relationship Id="rId2" Type="http://schemas.openxmlformats.org/officeDocument/2006/relationships/hyperlink" Target="http://crystallography.net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hem.libretexts.org/Courses/Intercollegiate_Courses/Cheminformatics/03%3A_Database_Resources_in_Cheminformatics/3.03%3A_Public_Chemical_Databases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next-gen.materialsproject.org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materialscloud.org/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qcarchive.molssi.org/" TargetMode="Externa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www.nist.gov/mml/acmd/trc/thermoml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jarvis.nist.gov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nomad-lab.eu/prod/v1/gui/search/entries" TargetMode="External"/><Relationship Id="rId11" Type="http://schemas.openxmlformats.org/officeDocument/2006/relationships/image" Target="../media/image19.svg"/><Relationship Id="rId5" Type="http://schemas.openxmlformats.org/officeDocument/2006/relationships/hyperlink" Target="https://oqmd.org/" TargetMode="External"/><Relationship Id="rId10" Type="http://schemas.openxmlformats.org/officeDocument/2006/relationships/image" Target="../media/image18.png"/><Relationship Id="rId4" Type="http://schemas.openxmlformats.org/officeDocument/2006/relationships/hyperlink" Target="https://www.aflowlib.org/" TargetMode="External"/><Relationship Id="rId9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://quantum-machine.org/datasets/" TargetMode="External"/><Relationship Id="rId7" Type="http://schemas.openxmlformats.org/officeDocument/2006/relationships/image" Target="../media/image21.jpeg"/><Relationship Id="rId2" Type="http://schemas.openxmlformats.org/officeDocument/2006/relationships/hyperlink" Target="https://gdb.unibe.ch/downloads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hyperlink" Target="https://zenodo.org/record/7606550" TargetMode="External"/><Relationship Id="rId4" Type="http://schemas.openxmlformats.org/officeDocument/2006/relationships/hyperlink" Target="https://www.nature.com/articles/sdata2017193" TargetMode="External"/><Relationship Id="rId9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IR_data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.org/10.1038/sdata.2016.1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IR_data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i.org/10.1038/sdata.2016.18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IR_data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i.org/10.1038/sdata.2016.1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IR_data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i.org/10.1038/sdata.2016.1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IR_data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i.org/10.1038/sdata.2016.1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hyperlink" Target="https://doi.org/10.1080/00268976.2020.1742938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Day 5, Session 1: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/>
              <a:t>Data: Management, Infrastructure, and Datasets to Know</a:t>
            </a:r>
            <a:endParaRPr sz="3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5A75DC-43BC-4940-5A13-B1A097C77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A7269D-8B7D-C882-4C69-F5550D628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Implementing FAIR principles in our data management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FF50864-CFE0-DDBE-C91F-99C2E16C93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92954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A9F87A-44E9-CB4D-A885-FCB1D1DF1B73}"/>
              </a:ext>
            </a:extLst>
          </p:cNvPr>
          <p:cNvSpPr/>
          <p:nvPr/>
        </p:nvSpPr>
        <p:spPr>
          <a:xfrm>
            <a:off x="1482539" y="383242"/>
            <a:ext cx="7200900" cy="387870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09C53E-1DF2-5E40-BF72-895A9E2A2038}"/>
              </a:ext>
            </a:extLst>
          </p:cNvPr>
          <p:cNvCxnSpPr/>
          <p:nvPr/>
        </p:nvCxnSpPr>
        <p:spPr>
          <a:xfrm>
            <a:off x="1482539" y="4730003"/>
            <a:ext cx="72009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9916158-7271-0B4B-A07F-BC8C69F958D7}"/>
              </a:ext>
            </a:extLst>
          </p:cNvPr>
          <p:cNvSpPr txBox="1"/>
          <p:nvPr/>
        </p:nvSpPr>
        <p:spPr>
          <a:xfrm>
            <a:off x="4281230" y="4806203"/>
            <a:ext cx="14590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Lifespan of a Dataset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312529D-6FD4-114E-A642-8E24D70CB310}"/>
              </a:ext>
            </a:extLst>
          </p:cNvPr>
          <p:cNvCxnSpPr>
            <a:cxnSpLocks/>
          </p:cNvCxnSpPr>
          <p:nvPr/>
        </p:nvCxnSpPr>
        <p:spPr>
          <a:xfrm flipV="1">
            <a:off x="1072403" y="383242"/>
            <a:ext cx="0" cy="38719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FA14426-61DE-5246-AE92-29D85D89B7B9}"/>
              </a:ext>
            </a:extLst>
          </p:cNvPr>
          <p:cNvSpPr txBox="1"/>
          <p:nvPr/>
        </p:nvSpPr>
        <p:spPr>
          <a:xfrm rot="16200000">
            <a:off x="-314282" y="2192275"/>
            <a:ext cx="22300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Effort Spent on Data Management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82AC2B-9A4A-514B-B1F4-B57DE6B7C1CB}"/>
              </a:ext>
            </a:extLst>
          </p:cNvPr>
          <p:cNvSpPr txBox="1"/>
          <p:nvPr/>
        </p:nvSpPr>
        <p:spPr>
          <a:xfrm>
            <a:off x="6868086" y="4357475"/>
            <a:ext cx="6655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Archival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CE3E12-6BC1-D040-AEE3-02385FB3515A}"/>
              </a:ext>
            </a:extLst>
          </p:cNvPr>
          <p:cNvSpPr txBox="1"/>
          <p:nvPr/>
        </p:nvSpPr>
        <p:spPr>
          <a:xfrm>
            <a:off x="5741894" y="4357475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Publication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C3F452-EF8D-8C4C-90F2-068BE1909D5C}"/>
              </a:ext>
            </a:extLst>
          </p:cNvPr>
          <p:cNvSpPr txBox="1"/>
          <p:nvPr/>
        </p:nvSpPr>
        <p:spPr>
          <a:xfrm>
            <a:off x="4598910" y="4357475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Finalization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F9A3F9-04DD-B540-B6C8-8FB423F3BCD4}"/>
              </a:ext>
            </a:extLst>
          </p:cNvPr>
          <p:cNvSpPr txBox="1"/>
          <p:nvPr/>
        </p:nvSpPr>
        <p:spPr>
          <a:xfrm>
            <a:off x="3116931" y="4357475"/>
            <a:ext cx="6960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Creation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0432F-35EE-D144-B116-EFF6D6C4246C}"/>
              </a:ext>
            </a:extLst>
          </p:cNvPr>
          <p:cNvSpPr txBox="1"/>
          <p:nvPr/>
        </p:nvSpPr>
        <p:spPr>
          <a:xfrm>
            <a:off x="1560843" y="4357475"/>
            <a:ext cx="86914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Conception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67B160-BD41-2E45-823C-38BB133DA2EE}"/>
              </a:ext>
            </a:extLst>
          </p:cNvPr>
          <p:cNvSpPr/>
          <p:nvPr/>
        </p:nvSpPr>
        <p:spPr>
          <a:xfrm>
            <a:off x="1482539" y="4080478"/>
            <a:ext cx="1092642" cy="174746"/>
          </a:xfrm>
          <a:prstGeom prst="rect">
            <a:avLst/>
          </a:prstGeom>
          <a:solidFill>
            <a:srgbClr val="5A8BE7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E2DB46-161D-CA4B-8B47-3C1C15779D61}"/>
              </a:ext>
            </a:extLst>
          </p:cNvPr>
          <p:cNvSpPr txBox="1"/>
          <p:nvPr/>
        </p:nvSpPr>
        <p:spPr>
          <a:xfrm>
            <a:off x="7688356" y="4347389"/>
            <a:ext cx="95891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Maintenance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D325B-3CE3-5341-825B-FC8A69BAF250}"/>
              </a:ext>
            </a:extLst>
          </p:cNvPr>
          <p:cNvSpPr/>
          <p:nvPr/>
        </p:nvSpPr>
        <p:spPr>
          <a:xfrm>
            <a:off x="2581769" y="4080478"/>
            <a:ext cx="1943031" cy="174746"/>
          </a:xfrm>
          <a:prstGeom prst="rect">
            <a:avLst/>
          </a:prstGeom>
          <a:solidFill>
            <a:srgbClr val="4D45C4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84E9A9-3C78-3743-B731-27F3F9791CEF}"/>
              </a:ext>
            </a:extLst>
          </p:cNvPr>
          <p:cNvSpPr/>
          <p:nvPr/>
        </p:nvSpPr>
        <p:spPr>
          <a:xfrm>
            <a:off x="4531389" y="4080478"/>
            <a:ext cx="1092642" cy="174746"/>
          </a:xfrm>
          <a:prstGeom prst="rect">
            <a:avLst/>
          </a:prstGeom>
          <a:solidFill>
            <a:srgbClr val="4E1FA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7D541C-35E2-1445-9157-94BD719C49DD}"/>
              </a:ext>
            </a:extLst>
          </p:cNvPr>
          <p:cNvSpPr/>
          <p:nvPr/>
        </p:nvSpPr>
        <p:spPr>
          <a:xfrm>
            <a:off x="5630620" y="4080478"/>
            <a:ext cx="1092642" cy="174746"/>
          </a:xfrm>
          <a:prstGeom prst="rect">
            <a:avLst/>
          </a:prstGeom>
          <a:solidFill>
            <a:srgbClr val="6A2355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B31682-1916-8741-A35E-AD7BF60C50CF}"/>
              </a:ext>
            </a:extLst>
          </p:cNvPr>
          <p:cNvSpPr/>
          <p:nvPr/>
        </p:nvSpPr>
        <p:spPr>
          <a:xfrm>
            <a:off x="6729851" y="4080478"/>
            <a:ext cx="1092642" cy="174746"/>
          </a:xfrm>
          <a:prstGeom prst="rect">
            <a:avLst/>
          </a:prstGeom>
          <a:solidFill>
            <a:srgbClr val="FF8F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50F1-ECB0-B14D-A21A-16A28DF1AEB0}"/>
              </a:ext>
            </a:extLst>
          </p:cNvPr>
          <p:cNvSpPr/>
          <p:nvPr/>
        </p:nvSpPr>
        <p:spPr>
          <a:xfrm>
            <a:off x="7826273" y="4080478"/>
            <a:ext cx="854359" cy="174746"/>
          </a:xfrm>
          <a:prstGeom prst="rect">
            <a:avLst/>
          </a:prstGeom>
          <a:solidFill>
            <a:srgbClr val="FFBE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012321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A9F87A-44E9-CB4D-A885-FCB1D1DF1B73}"/>
              </a:ext>
            </a:extLst>
          </p:cNvPr>
          <p:cNvSpPr/>
          <p:nvPr/>
        </p:nvSpPr>
        <p:spPr>
          <a:xfrm>
            <a:off x="1482539" y="383242"/>
            <a:ext cx="7200900" cy="387870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67B160-BD41-2E45-823C-38BB133DA2EE}"/>
              </a:ext>
            </a:extLst>
          </p:cNvPr>
          <p:cNvSpPr/>
          <p:nvPr/>
        </p:nvSpPr>
        <p:spPr>
          <a:xfrm>
            <a:off x="1482539" y="4080478"/>
            <a:ext cx="1092642" cy="174746"/>
          </a:xfrm>
          <a:prstGeom prst="rect">
            <a:avLst/>
          </a:prstGeom>
          <a:solidFill>
            <a:srgbClr val="5A8BE7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D325B-3CE3-5341-825B-FC8A69BAF250}"/>
              </a:ext>
            </a:extLst>
          </p:cNvPr>
          <p:cNvSpPr/>
          <p:nvPr/>
        </p:nvSpPr>
        <p:spPr>
          <a:xfrm>
            <a:off x="2581769" y="4080478"/>
            <a:ext cx="1943031" cy="174746"/>
          </a:xfrm>
          <a:prstGeom prst="rect">
            <a:avLst/>
          </a:prstGeom>
          <a:solidFill>
            <a:srgbClr val="4D45C4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84E9A9-3C78-3743-B731-27F3F9791CEF}"/>
              </a:ext>
            </a:extLst>
          </p:cNvPr>
          <p:cNvSpPr/>
          <p:nvPr/>
        </p:nvSpPr>
        <p:spPr>
          <a:xfrm>
            <a:off x="4531389" y="4080478"/>
            <a:ext cx="1092642" cy="174746"/>
          </a:xfrm>
          <a:prstGeom prst="rect">
            <a:avLst/>
          </a:prstGeom>
          <a:solidFill>
            <a:srgbClr val="4E1FA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7D541C-35E2-1445-9157-94BD719C49DD}"/>
              </a:ext>
            </a:extLst>
          </p:cNvPr>
          <p:cNvSpPr/>
          <p:nvPr/>
        </p:nvSpPr>
        <p:spPr>
          <a:xfrm>
            <a:off x="5630620" y="4080478"/>
            <a:ext cx="1092642" cy="174746"/>
          </a:xfrm>
          <a:prstGeom prst="rect">
            <a:avLst/>
          </a:prstGeom>
          <a:solidFill>
            <a:srgbClr val="6A2355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B31682-1916-8741-A35E-AD7BF60C50CF}"/>
              </a:ext>
            </a:extLst>
          </p:cNvPr>
          <p:cNvSpPr/>
          <p:nvPr/>
        </p:nvSpPr>
        <p:spPr>
          <a:xfrm>
            <a:off x="6729851" y="4080478"/>
            <a:ext cx="1092642" cy="174746"/>
          </a:xfrm>
          <a:prstGeom prst="rect">
            <a:avLst/>
          </a:prstGeom>
          <a:solidFill>
            <a:srgbClr val="FF8F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50F1-ECB0-B14D-A21A-16A28DF1AEB0}"/>
              </a:ext>
            </a:extLst>
          </p:cNvPr>
          <p:cNvSpPr/>
          <p:nvPr/>
        </p:nvSpPr>
        <p:spPr>
          <a:xfrm>
            <a:off x="7826273" y="4080478"/>
            <a:ext cx="854359" cy="174746"/>
          </a:xfrm>
          <a:prstGeom prst="rect">
            <a:avLst/>
          </a:prstGeom>
          <a:solidFill>
            <a:srgbClr val="FFBE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1D9A58F-0F2C-E84E-962E-85F2C8FCE9A6}"/>
              </a:ext>
            </a:extLst>
          </p:cNvPr>
          <p:cNvSpPr/>
          <p:nvPr/>
        </p:nvSpPr>
        <p:spPr>
          <a:xfrm>
            <a:off x="1482539" y="579309"/>
            <a:ext cx="7198092" cy="283923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sz="1050" i="1" dirty="0"/>
              <a:t>Good enough practices in scientific computing. </a:t>
            </a:r>
            <a:r>
              <a:rPr lang="en-US" sz="1050" dirty="0"/>
              <a:t>G. Wilson, et al. </a:t>
            </a:r>
            <a:r>
              <a:rPr lang="en-US" sz="1050" i="1" dirty="0"/>
              <a:t>, </a:t>
            </a:r>
            <a:r>
              <a:rPr lang="en-US" sz="1050" dirty="0" err="1"/>
              <a:t>PLoS</a:t>
            </a:r>
            <a:r>
              <a:rPr lang="en-US" sz="1050" dirty="0"/>
              <a:t> </a:t>
            </a:r>
            <a:r>
              <a:rPr lang="en-US" sz="1050" dirty="0" err="1"/>
              <a:t>Comput</a:t>
            </a:r>
            <a:r>
              <a:rPr lang="en-US" sz="1050" dirty="0"/>
              <a:t> </a:t>
            </a:r>
            <a:r>
              <a:rPr lang="en-US" sz="1050" dirty="0" err="1"/>
              <a:t>Biol</a:t>
            </a:r>
            <a:r>
              <a:rPr lang="en-US" sz="1050" dirty="0"/>
              <a:t> 13(6): e1005510. (2017) </a:t>
            </a:r>
            <a:r>
              <a:rPr lang="en-US" sz="1050" dirty="0">
                <a:hlinkClick r:id="rId3"/>
              </a:rPr>
              <a:t>https://doi.org/10.1371/journal.pcbi.1005510</a:t>
            </a:r>
            <a:endParaRPr lang="en-US" sz="1050" dirty="0"/>
          </a:p>
          <a:p>
            <a:endParaRPr lang="en-US" sz="1050" dirty="0"/>
          </a:p>
          <a:p>
            <a:r>
              <a:rPr lang="en-US" sz="1050" i="1" dirty="0"/>
              <a:t>Best Practices for Scientific Computing. </a:t>
            </a:r>
            <a:r>
              <a:rPr lang="en-US" sz="1050" dirty="0"/>
              <a:t>G. Wilson, et al., </a:t>
            </a:r>
            <a:r>
              <a:rPr lang="en-US" sz="1050" dirty="0" err="1"/>
              <a:t>PLoS</a:t>
            </a:r>
            <a:r>
              <a:rPr lang="en-US" sz="1050" dirty="0"/>
              <a:t> </a:t>
            </a:r>
            <a:r>
              <a:rPr lang="en-US" sz="1050" dirty="0" err="1"/>
              <a:t>Biol</a:t>
            </a:r>
            <a:r>
              <a:rPr lang="en-US" sz="1050" dirty="0"/>
              <a:t> 12(1): e1001745. (2014) </a:t>
            </a:r>
            <a:r>
              <a:rPr lang="en-US" sz="1050" dirty="0">
                <a:hlinkClick r:id="rId4"/>
              </a:rPr>
              <a:t>https://www.doi.org/10.1371/journal.pbio.1001745</a:t>
            </a:r>
            <a:r>
              <a:rPr lang="en-US" sz="1050" dirty="0"/>
              <a:t> </a:t>
            </a:r>
          </a:p>
          <a:p>
            <a:endParaRPr lang="en-US" sz="1050" dirty="0"/>
          </a:p>
          <a:p>
            <a:r>
              <a:rPr lang="en-US" sz="1050" i="1" dirty="0"/>
              <a:t>Automated capture of experiment context for easier reproducibility in computational research. </a:t>
            </a:r>
            <a:r>
              <a:rPr lang="en-US" sz="1050" dirty="0"/>
              <a:t>Andrew Davison</a:t>
            </a:r>
            <a:r>
              <a:rPr lang="en-US" sz="1050" i="1" dirty="0"/>
              <a:t>, </a:t>
            </a:r>
            <a:r>
              <a:rPr lang="en-US" sz="1050" dirty="0"/>
              <a:t>Computing in Science &amp; Engineering 14.4 (2012): 48-56. </a:t>
            </a:r>
            <a:r>
              <a:rPr lang="en-US" sz="1050" dirty="0">
                <a:hlinkClick r:id="rId5"/>
              </a:rPr>
              <a:t>https://www.doi.org/10.1109/MCSE.2012.41</a:t>
            </a:r>
            <a:r>
              <a:rPr lang="en-US" sz="1050" dirty="0"/>
              <a:t>  </a:t>
            </a:r>
          </a:p>
          <a:p>
            <a:endParaRPr lang="en-US" sz="1050" dirty="0"/>
          </a:p>
          <a:p>
            <a:r>
              <a:rPr lang="en-US" sz="1050" i="1" dirty="0"/>
              <a:t>Initial Steps towards Reproducible Research. </a:t>
            </a:r>
            <a:r>
              <a:rPr lang="en-US" sz="1050" dirty="0"/>
              <a:t>Karl Broman. </a:t>
            </a:r>
            <a:r>
              <a:rPr lang="en-US" sz="1050" dirty="0">
                <a:hlinkClick r:id="rId6"/>
              </a:rPr>
              <a:t>https://kbroman.org/steps2rr/</a:t>
            </a:r>
            <a:r>
              <a:rPr lang="en-US" sz="1050" dirty="0"/>
              <a:t> </a:t>
            </a:r>
            <a:r>
              <a:rPr lang="en-US" sz="1050" dirty="0">
                <a:hlinkClick r:id="rId7"/>
              </a:rPr>
              <a:t>https://github.com/kbroman/steps2rr</a:t>
            </a:r>
            <a:endParaRPr lang="en-US" sz="1050" dirty="0"/>
          </a:p>
          <a:p>
            <a:endParaRPr lang="en-US" sz="1050" dirty="0"/>
          </a:p>
          <a:p>
            <a:r>
              <a:rPr lang="en-US" sz="1050" u="sng" dirty="0"/>
              <a:t>(How much has changed)</a:t>
            </a:r>
          </a:p>
          <a:p>
            <a:r>
              <a:rPr lang="en-US" sz="1050" i="1" dirty="0"/>
              <a:t>Database management in scientific computing—I. General description. </a:t>
            </a:r>
            <a:r>
              <a:rPr lang="en-US" sz="1050" dirty="0"/>
              <a:t>Carlos </a:t>
            </a:r>
            <a:r>
              <a:rPr lang="en-US" sz="1050" dirty="0" err="1"/>
              <a:t>Felippa</a:t>
            </a:r>
            <a:r>
              <a:rPr lang="en-US" sz="1050" dirty="0"/>
              <a:t>, Computers &amp; Structures. 10. 53-61. (1979).  </a:t>
            </a:r>
            <a:r>
              <a:rPr lang="en-US" sz="1050" dirty="0">
                <a:hlinkClick r:id="rId8"/>
              </a:rPr>
              <a:t>https://doi.org/10.1016/0045-7949(79)90073-7</a:t>
            </a:r>
            <a:r>
              <a:rPr lang="en-US" sz="1050" dirty="0"/>
              <a:t>. </a:t>
            </a:r>
          </a:p>
          <a:p>
            <a:endParaRPr lang="en-US" sz="1050" dirty="0"/>
          </a:p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933554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24ECB8A-D9A7-7247-BCAE-B358D8D6425F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E435ECB-B4CF-9847-9EFF-DF8658C606A7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A9C1A2E5-7784-F941-99A2-664F639CD407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01E26A-96B4-214D-93D8-5DBB7237F144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6501033-855E-D444-995E-C3EB9C76FEF3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D445501-9679-B14F-B23D-A0D01759F42D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6EE09CC-20AA-7E4D-97B1-F56B918271D9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A462C56-95D9-BA4E-A56E-C589E50CAA09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Creation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BE3FD42-17FF-1B44-8902-64F8805B584B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Conception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EAE7A9D-C830-B346-94F3-ACD0DC61E938}"/>
                </a:ext>
              </a:extLst>
            </p:cNvPr>
            <p:cNvSpPr/>
            <p:nvPr/>
          </p:nvSpPr>
          <p:spPr>
            <a:xfrm>
              <a:off x="1976718" y="510990"/>
              <a:ext cx="1456856" cy="5162642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CF5634-D5A8-4046-8740-DDCB899FE82F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3FC100A-A0E4-BC48-A070-4C1824AA3999}"/>
                </a:ext>
              </a:extLst>
            </p:cNvPr>
            <p:cNvSpPr/>
            <p:nvPr/>
          </p:nvSpPr>
          <p:spPr>
            <a:xfrm>
              <a:off x="3442359" y="5440636"/>
              <a:ext cx="2590708" cy="232995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1E0B468-A0CE-ED47-AF54-3D55C0648FF3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7CDD800-9910-1F4C-9E1F-379BDA002BFF}"/>
                </a:ext>
              </a:extLst>
            </p:cNvPr>
            <p:cNvSpPr/>
            <p:nvPr/>
          </p:nvSpPr>
          <p:spPr>
            <a:xfrm>
              <a:off x="7507493" y="5440636"/>
              <a:ext cx="1456856" cy="232995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8E0645F-0CF1-FE49-9BB2-2F620BB2312E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62E3A5A-B1D8-194A-9906-43449AC6FD01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656487C2-184E-EA49-B52B-594D040A7553}"/>
              </a:ext>
            </a:extLst>
          </p:cNvPr>
          <p:cNvSpPr txBox="1"/>
          <p:nvPr/>
        </p:nvSpPr>
        <p:spPr>
          <a:xfrm>
            <a:off x="2856505" y="1451292"/>
            <a:ext cx="468844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en-US" sz="1050" dirty="0"/>
              <a:t>Write an overview of the project scope and goals.</a:t>
            </a:r>
          </a:p>
          <a:p>
            <a:pPr marL="257175" indent="-257175">
              <a:buAutoNum type="arabicPeriod"/>
            </a:pPr>
            <a:r>
              <a:rPr lang="en-US" sz="1050" dirty="0"/>
              <a:t>Research the data policies of relevant funding organizations/publications and incorporate their policies into your plan. </a:t>
            </a:r>
          </a:p>
          <a:p>
            <a:pPr marL="257175" indent="-257175">
              <a:buAutoNum type="arabicPeriod"/>
            </a:pPr>
            <a:r>
              <a:rPr lang="en-US" sz="1050" dirty="0"/>
              <a:t>Create a shared to-do list for the project.</a:t>
            </a:r>
          </a:p>
          <a:p>
            <a:pPr marL="257175" indent="-257175">
              <a:buAutoNum type="arabicPeriod"/>
            </a:pPr>
            <a:r>
              <a:rPr lang="en-US" sz="1050" dirty="0"/>
              <a:t>Decide on a communication strategy. </a:t>
            </a:r>
          </a:p>
          <a:p>
            <a:pPr marL="257175" indent="-257175">
              <a:buAutoNum type="arabicPeriod"/>
            </a:pPr>
            <a:r>
              <a:rPr lang="en-US" sz="1050" dirty="0"/>
              <a:t>Discuss data sharing and licensing.</a:t>
            </a:r>
          </a:p>
          <a:p>
            <a:pPr marL="257175" indent="-257175">
              <a:buAutoNum type="arabicPeriod"/>
            </a:pPr>
            <a:r>
              <a:rPr lang="en-US" sz="1050" dirty="0"/>
              <a:t>Make an initial, revisable data plan.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701D184-AE4D-9948-8D1A-839C4841F4D6}"/>
              </a:ext>
            </a:extLst>
          </p:cNvPr>
          <p:cNvSpPr txBox="1"/>
          <p:nvPr/>
        </p:nvSpPr>
        <p:spPr>
          <a:xfrm rot="16200000">
            <a:off x="899391" y="2071559"/>
            <a:ext cx="23022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Conception</a:t>
            </a:r>
          </a:p>
        </p:txBody>
      </p:sp>
    </p:spTree>
    <p:extLst>
      <p:ext uri="{BB962C8B-B14F-4D97-AF65-F5344CB8AC3E}">
        <p14:creationId xmlns:p14="http://schemas.microsoft.com/office/powerpoint/2010/main" val="1384523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965EEF5B-0040-4E47-9BBE-F976E59B423E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5B34060-4FD8-7D45-9228-64EA5F5B727F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C9205BAF-1B8A-CD45-BBA5-8B7626F8D674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02CC7A-EAAB-D143-A8AF-A7A7EBFA435D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7207DFC-20F0-2348-A25D-07F5AE68BCDE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1C4F90F-3210-934B-9FA3-185F962B1814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90DBB0A-E3E9-5D48-8E92-0DA20C2DD1D2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582A700-E2A7-DF41-B1AD-7B664201DD09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Creation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A8CDEBD-3CF1-414E-A269-27946BE39564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60ADE8C-1719-BA45-834A-40BE488713BB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11D4D49-BA64-D54A-A76C-C39482F93F23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5245527-E9B5-534A-834A-199A8677DE07}"/>
                </a:ext>
              </a:extLst>
            </p:cNvPr>
            <p:cNvSpPr/>
            <p:nvPr/>
          </p:nvSpPr>
          <p:spPr>
            <a:xfrm>
              <a:off x="3442359" y="510990"/>
              <a:ext cx="2590708" cy="5162642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68B1517-F8E7-6244-8FE2-06E061DC6930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94B09C9-802D-484F-B43D-8F52885AC740}"/>
                </a:ext>
              </a:extLst>
            </p:cNvPr>
            <p:cNvSpPr/>
            <p:nvPr/>
          </p:nvSpPr>
          <p:spPr>
            <a:xfrm>
              <a:off x="7507493" y="5440636"/>
              <a:ext cx="1456856" cy="232995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316AAA7-C51B-9C4A-8A7C-C61F9B4BD0F2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E2D9EA8C-3E21-7946-AE0F-58BAC7AC8456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BC8915-D8DD-9B4F-9BA4-58FC4F68CA7E}"/>
              </a:ext>
            </a:extLst>
          </p:cNvPr>
          <p:cNvSpPr txBox="1"/>
          <p:nvPr/>
        </p:nvSpPr>
        <p:spPr>
          <a:xfrm>
            <a:off x="4637954" y="1296965"/>
            <a:ext cx="355089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</a:t>
            </a:r>
          </a:p>
          <a:p>
            <a:pPr marL="257175" indent="-257175">
              <a:buAutoNum type="arabicPeriod"/>
            </a:pPr>
            <a:r>
              <a:rPr lang="en-US" sz="1050" dirty="0"/>
              <a:t>Save and back up raw data.</a:t>
            </a:r>
          </a:p>
          <a:p>
            <a:pPr marL="257175" indent="-257175">
              <a:buAutoNum type="arabicPeriod"/>
            </a:pPr>
            <a:r>
              <a:rPr lang="en-US" sz="1050" dirty="0"/>
              <a:t>Use unique and searchable identifiers.</a:t>
            </a:r>
          </a:p>
          <a:p>
            <a:pPr marL="257175" indent="-257175">
              <a:buAutoNum type="arabicPeriod"/>
            </a:pPr>
            <a:r>
              <a:rPr lang="en-US" sz="1050" dirty="0"/>
              <a:t>Create the analysis-friendly data you wish to see in the world.</a:t>
            </a:r>
          </a:p>
          <a:p>
            <a:pPr marL="257175" indent="-257175">
              <a:buAutoNum type="arabicPeriod"/>
            </a:pPr>
            <a:r>
              <a:rPr lang="en-US" sz="1050" dirty="0"/>
              <a:t>Record static data (metadata and input parameters) for each computation or simulation. This includes random seeds.</a:t>
            </a:r>
          </a:p>
          <a:p>
            <a:pPr marL="257175" indent="-257175">
              <a:buAutoNum type="arabicPeriod"/>
            </a:pPr>
            <a:r>
              <a:rPr lang="en-US" sz="1050" dirty="0"/>
              <a:t>Record all steps used to generate, process, and analyze data.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AC09A-13AD-F34E-A267-A3163BBF170B}"/>
              </a:ext>
            </a:extLst>
          </p:cNvPr>
          <p:cNvSpPr txBox="1"/>
          <p:nvPr/>
        </p:nvSpPr>
        <p:spPr>
          <a:xfrm rot="16200000">
            <a:off x="2716261" y="2038300"/>
            <a:ext cx="17443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Creation</a:t>
            </a:r>
          </a:p>
        </p:txBody>
      </p:sp>
    </p:spTree>
    <p:extLst>
      <p:ext uri="{BB962C8B-B14F-4D97-AF65-F5344CB8AC3E}">
        <p14:creationId xmlns:p14="http://schemas.microsoft.com/office/powerpoint/2010/main" val="901653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8F0B63FC-77B0-D943-805D-44D0C725289F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08CF4EB-A0E6-3242-B9AB-D05ABE27264D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B4F11A3-E7E2-4E44-A500-20882CBDE682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C67E54C-7C3D-1545-ABA7-4CE1D7350BA4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0E41C8F-04E2-BE47-B9F2-C40314B12560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982B33E-D17E-0049-A37A-D6ED8C57E767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61E8C19-80E9-C94F-B729-74D0FCC85F99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2E58BA1-8C92-4F4F-AD48-6A0CCF0CEE22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Creation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1490EEB-2FA2-274D-B2E4-06885767923A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58E3B35-6113-0243-B3A9-E16A5E226287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4C6213-3561-EF49-B1F6-970A25423DBD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63BFFA0-229F-4844-B98D-84C32FC24AEE}"/>
                </a:ext>
              </a:extLst>
            </p:cNvPr>
            <p:cNvSpPr/>
            <p:nvPr/>
          </p:nvSpPr>
          <p:spPr>
            <a:xfrm>
              <a:off x="3442359" y="510990"/>
              <a:ext cx="2590708" cy="5162642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12D4B3-26B9-A44B-A398-3A40C31BC43C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B8DC0A5-F762-3540-A0D2-E88041E60731}"/>
                </a:ext>
              </a:extLst>
            </p:cNvPr>
            <p:cNvSpPr/>
            <p:nvPr/>
          </p:nvSpPr>
          <p:spPr>
            <a:xfrm>
              <a:off x="7507493" y="5440636"/>
              <a:ext cx="1456856" cy="232995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5FD3EA8-8CE6-5040-BC44-87B2311B29D3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096DF85-AB30-924F-BE51-63EA8FDD9E9E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7AD850C-3AF5-4B4F-92F2-7D6142F8174B}"/>
              </a:ext>
            </a:extLst>
          </p:cNvPr>
          <p:cNvSpPr txBox="1"/>
          <p:nvPr/>
        </p:nvSpPr>
        <p:spPr>
          <a:xfrm rot="16200000">
            <a:off x="2716261" y="2038300"/>
            <a:ext cx="17443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Creation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36AA24-425A-D342-AE11-71E59C6DBE7C}"/>
              </a:ext>
            </a:extLst>
          </p:cNvPr>
          <p:cNvSpPr txBox="1"/>
          <p:nvPr/>
        </p:nvSpPr>
        <p:spPr>
          <a:xfrm>
            <a:off x="4595140" y="577691"/>
            <a:ext cx="4103559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Programs/Scripts</a:t>
            </a:r>
          </a:p>
          <a:p>
            <a:pPr marL="257175" indent="-257175">
              <a:buAutoNum type="arabicPeriod"/>
            </a:pPr>
            <a:r>
              <a:rPr lang="en-US" sz="1050" dirty="0"/>
              <a:t>Provide comments/documentation wherever possible. Keep formatting and code style consistent.</a:t>
            </a:r>
          </a:p>
          <a:p>
            <a:pPr marL="257175" indent="-257175">
              <a:buAutoNum type="arabicPeriod"/>
            </a:pPr>
            <a:r>
              <a:rPr lang="en-US" sz="1050" dirty="0"/>
              <a:t>Give files, functions, and variables meaningful, consistent, and distinctive names.</a:t>
            </a:r>
          </a:p>
          <a:p>
            <a:pPr marL="257175" indent="-257175">
              <a:buFontTx/>
              <a:buAutoNum type="arabicPeriod"/>
            </a:pPr>
            <a:r>
              <a:rPr lang="en-US" sz="1050" dirty="0"/>
              <a:t>Employ modular coding: decompose programs into functions, eliminate all duplication.</a:t>
            </a:r>
          </a:p>
          <a:p>
            <a:pPr marL="257175" indent="-257175">
              <a:buAutoNum type="arabicPeriod"/>
            </a:pPr>
            <a:r>
              <a:rPr lang="en-US" sz="1050" dirty="0"/>
              <a:t>Always search for well-maintained software libraries that do what you need. Test them before replying on them. Make dependencies and requirements explicit. </a:t>
            </a:r>
          </a:p>
          <a:p>
            <a:pPr marL="257175" indent="-257175">
              <a:buAutoNum type="arabicPeriod"/>
            </a:pPr>
            <a:r>
              <a:rPr lang="en-US" sz="1050" dirty="0"/>
              <a:t>Separate code from configuration: do not rely on (un)commenting to control a program’s behavior.</a:t>
            </a:r>
          </a:p>
          <a:p>
            <a:pPr marL="257175" indent="-257175">
              <a:buAutoNum type="arabicPeriod"/>
            </a:pPr>
            <a:r>
              <a:rPr lang="en-US" sz="1050" dirty="0"/>
              <a:t>Pair-program when possible.</a:t>
            </a:r>
          </a:p>
          <a:p>
            <a:pPr marL="257175" indent="-257175">
              <a:buAutoNum type="arabicPeriod"/>
            </a:pPr>
            <a:r>
              <a:rPr lang="en-US" sz="1050" dirty="0"/>
              <a:t>Use containers and environments when possible or switching between code versions.</a:t>
            </a:r>
          </a:p>
        </p:txBody>
      </p:sp>
    </p:spTree>
    <p:extLst>
      <p:ext uri="{BB962C8B-B14F-4D97-AF65-F5344CB8AC3E}">
        <p14:creationId xmlns:p14="http://schemas.microsoft.com/office/powerpoint/2010/main" val="189254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34B61906-7C8F-F041-A064-B8D6038FAA7B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EAD3B49-1265-9D43-AEC6-A45FD37740DA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9016133-F0DD-7842-A693-D18DC7907230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19CBF7-0F08-9741-8C28-7E91F62AC8ED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A0A047-F835-2C4D-95E3-3EA714073A41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20C623-B3F9-D44D-A81C-19488962513F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B8BC939-069B-B54A-8243-08C5EEFEA058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0B5B0CD-24D5-5C40-AEF3-DDFB30BCED7A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Creation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076EB78-CBDA-1343-B7E4-A2CB88532230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184EF14-538B-9A46-A031-2565171852C7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3AFC722-6EF7-D148-956C-9E05FCC5D139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A078ABD-3228-394F-B60F-EDF2BC0A6DC5}"/>
                </a:ext>
              </a:extLst>
            </p:cNvPr>
            <p:cNvSpPr/>
            <p:nvPr/>
          </p:nvSpPr>
          <p:spPr>
            <a:xfrm>
              <a:off x="3442359" y="510990"/>
              <a:ext cx="2590708" cy="5162642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EE4A4DD-E0FD-0A43-8513-2B83A077D1F6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07E5A0-9B6F-024A-AD3A-389A1DC7DCEE}"/>
                </a:ext>
              </a:extLst>
            </p:cNvPr>
            <p:cNvSpPr/>
            <p:nvPr/>
          </p:nvSpPr>
          <p:spPr>
            <a:xfrm>
              <a:off x="7507493" y="5440636"/>
              <a:ext cx="1456856" cy="232995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F8D1B33-C21E-0F46-8FCB-C270D034D5BF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D3F9721-6ECE-F048-A07D-46F6B20C1C7C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914F9755-7B18-694D-A72E-BB1CD814AD3B}"/>
              </a:ext>
            </a:extLst>
          </p:cNvPr>
          <p:cNvSpPr txBox="1"/>
          <p:nvPr/>
        </p:nvSpPr>
        <p:spPr>
          <a:xfrm rot="16200000">
            <a:off x="2716261" y="2038300"/>
            <a:ext cx="17443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Creation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82D62AD-F3E1-5348-9089-B60FC8FCB34A}"/>
              </a:ext>
            </a:extLst>
          </p:cNvPr>
          <p:cNvSpPr txBox="1"/>
          <p:nvPr/>
        </p:nvSpPr>
        <p:spPr>
          <a:xfrm>
            <a:off x="4595140" y="1241927"/>
            <a:ext cx="4085492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Organization</a:t>
            </a:r>
          </a:p>
          <a:p>
            <a:pPr marL="257175" indent="-257175">
              <a:buFont typeface="+mj-lt"/>
              <a:buAutoNum type="arabicPeriod"/>
            </a:pPr>
            <a:r>
              <a:rPr lang="en-US" sz="1050" dirty="0"/>
              <a:t>Organize files in a transparent, compact, and understandable manner, (e.g. employing folder names such as doc, </a:t>
            </a:r>
            <a:r>
              <a:rPr lang="en-US" sz="1050" dirty="0" err="1"/>
              <a:t>src</a:t>
            </a:r>
            <a:r>
              <a:rPr lang="en-US" sz="1050" dirty="0"/>
              <a:t>, bin)</a:t>
            </a:r>
          </a:p>
          <a:p>
            <a:pPr marL="257175" indent="-257175">
              <a:buFont typeface="+mj-lt"/>
              <a:buAutoNum type="arabicPeriod"/>
            </a:pPr>
            <a:r>
              <a:rPr lang="en-US" sz="1050" dirty="0"/>
              <a:t>Keep changes small and share frequently.</a:t>
            </a:r>
          </a:p>
          <a:p>
            <a:pPr marL="257175" indent="-257175">
              <a:buFont typeface="+mj-lt"/>
              <a:buAutoNum type="arabicPeriod"/>
            </a:pPr>
            <a:r>
              <a:rPr lang="en-US" sz="1050" dirty="0"/>
              <a:t>Use a version control system and back up everything possible.</a:t>
            </a:r>
          </a:p>
          <a:p>
            <a:pPr marL="257175" indent="-257175">
              <a:buFont typeface="+mj-lt"/>
              <a:buAutoNum type="arabicPeriod"/>
            </a:pPr>
            <a:endParaRPr lang="en-US" sz="1050" dirty="0"/>
          </a:p>
          <a:p>
            <a:r>
              <a:rPr lang="en-US" sz="1050" dirty="0"/>
              <a:t>Revisit your data management plan periodically and adjust as needed.</a:t>
            </a:r>
          </a:p>
        </p:txBody>
      </p:sp>
    </p:spTree>
    <p:extLst>
      <p:ext uri="{BB962C8B-B14F-4D97-AF65-F5344CB8AC3E}">
        <p14:creationId xmlns:p14="http://schemas.microsoft.com/office/powerpoint/2010/main" val="233456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70EFE7E9-0486-6E4E-848A-BE764ACAD693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36C0A15-12BB-8D42-A1F3-748963497B1E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6B4E21A-2FB5-014A-B768-77E021DDFC34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557938A-E661-8B40-80CF-52BC0F0893EC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EC0EF97-D85A-8E43-B9D4-19D1375F972C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F2F0689-5E2E-4F45-B373-F1F545336691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74A6785-F563-9943-A217-EB576215E0DE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Finalization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E035760-E950-FF48-B739-6E94F1608A84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Creation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D22583D-0D26-0B4B-A70F-7FC586A8B7AE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F18A879-2369-3F4F-8FDF-E3365FEA85CF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1FFE48C-B23A-8C42-812B-6991B10F3AA5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621E5D7-5C3F-F54A-87C8-C0F05471699A}"/>
                </a:ext>
              </a:extLst>
            </p:cNvPr>
            <p:cNvSpPr/>
            <p:nvPr/>
          </p:nvSpPr>
          <p:spPr>
            <a:xfrm>
              <a:off x="3442359" y="5440636"/>
              <a:ext cx="2590708" cy="232996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ACF49F8-EC1D-7C45-8912-489CBCC35BFC}"/>
                </a:ext>
              </a:extLst>
            </p:cNvPr>
            <p:cNvSpPr/>
            <p:nvPr/>
          </p:nvSpPr>
          <p:spPr>
            <a:xfrm>
              <a:off x="6041852" y="510990"/>
              <a:ext cx="1456856" cy="5162642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B623299-EDFC-F64C-A9C9-C62DBD24E55B}"/>
                </a:ext>
              </a:extLst>
            </p:cNvPr>
            <p:cNvSpPr/>
            <p:nvPr/>
          </p:nvSpPr>
          <p:spPr>
            <a:xfrm>
              <a:off x="7507493" y="5440636"/>
              <a:ext cx="1456856" cy="232995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355C987-BC82-594C-841E-386F4FB44DEB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D3AF2AE-4108-7645-9D2A-CDBACC937BF6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BC8915-D8DD-9B4F-9BA4-58FC4F68CA7E}"/>
              </a:ext>
            </a:extLst>
          </p:cNvPr>
          <p:cNvSpPr txBox="1"/>
          <p:nvPr/>
        </p:nvSpPr>
        <p:spPr>
          <a:xfrm>
            <a:off x="5741893" y="1466178"/>
            <a:ext cx="2792507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AutoNum type="arabicPeriod"/>
            </a:pPr>
            <a:r>
              <a:rPr lang="en-US" sz="1050" dirty="0"/>
              <a:t>Solicit data and documentation audits from colleagues and friends.</a:t>
            </a:r>
          </a:p>
          <a:p>
            <a:pPr marL="171450" indent="-171450">
              <a:buAutoNum type="arabicPeriod"/>
            </a:pPr>
            <a:r>
              <a:rPr lang="en-US" sz="1050" dirty="0"/>
              <a:t>Provide a simple example or test data set.</a:t>
            </a:r>
          </a:p>
          <a:p>
            <a:pPr marL="171450" indent="-171450">
              <a:buAutoNum type="arabicPeriod"/>
            </a:pPr>
            <a:r>
              <a:rPr lang="en-US" sz="1050" dirty="0"/>
              <a:t>Optimize program performance, if possible.</a:t>
            </a:r>
          </a:p>
          <a:p>
            <a:pPr marL="171450" indent="-171450">
              <a:buAutoNum type="arabicPeriod"/>
            </a:pPr>
            <a:endParaRPr lang="en-US" sz="1050" dirty="0"/>
          </a:p>
          <a:p>
            <a:r>
              <a:rPr lang="en-US" sz="1050" dirty="0"/>
              <a:t>Revisit your data management plan periodically and adjust as needed.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AC09A-13AD-F34E-A267-A3163BBF170B}"/>
              </a:ext>
            </a:extLst>
          </p:cNvPr>
          <p:cNvSpPr txBox="1"/>
          <p:nvPr/>
        </p:nvSpPr>
        <p:spPr>
          <a:xfrm rot="16200000">
            <a:off x="3961839" y="1950926"/>
            <a:ext cx="23038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Finalization</a:t>
            </a:r>
          </a:p>
        </p:txBody>
      </p:sp>
    </p:spTree>
    <p:extLst>
      <p:ext uri="{BB962C8B-B14F-4D97-AF65-F5344CB8AC3E}">
        <p14:creationId xmlns:p14="http://schemas.microsoft.com/office/powerpoint/2010/main" val="242266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863E34A7-1031-5C46-8593-C2A0A0332E3E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EB1ADD6-219B-E648-9C17-3161163EF7C5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67B13570-298B-0841-B57F-E2CEC79EE2F8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AE07609-9FE3-C24A-BF85-374B8CC3095F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7059C63-E308-5C4E-B5E1-40E170951814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643806-C4EB-A449-B9EB-EB81C084C5C5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Publication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C13077B-BB26-FE42-BBAE-4546398E5AEF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0D5071D-3D96-7246-BC2C-C112A1442248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Creation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D2FDD7D-0225-B343-A356-7BA3D013170C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4599F47-7082-7E4C-B1BC-146F0794F94B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222E8A8-C82F-DF41-83C6-4EC2C8161415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B026EA7-E165-0B41-BE2A-5A0D153FF4D0}"/>
                </a:ext>
              </a:extLst>
            </p:cNvPr>
            <p:cNvSpPr/>
            <p:nvPr/>
          </p:nvSpPr>
          <p:spPr>
            <a:xfrm>
              <a:off x="3442359" y="5440636"/>
              <a:ext cx="2590708" cy="232996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4754943-40F3-474D-BDD1-339690D7BDB8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DFAECAD-17CC-5B41-B5E2-00873901AD62}"/>
                </a:ext>
              </a:extLst>
            </p:cNvPr>
            <p:cNvSpPr/>
            <p:nvPr/>
          </p:nvSpPr>
          <p:spPr>
            <a:xfrm>
              <a:off x="7507493" y="510990"/>
              <a:ext cx="1456856" cy="5162642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0693A5C-715A-4F47-93E6-B554C38BE064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3FBA211-6CC4-0047-97D0-55ECEC17F777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0DAC09A-13AD-F34E-A267-A3163BBF170B}"/>
              </a:ext>
            </a:extLst>
          </p:cNvPr>
          <p:cNvSpPr txBox="1"/>
          <p:nvPr/>
        </p:nvSpPr>
        <p:spPr>
          <a:xfrm rot="16200000">
            <a:off x="5073089" y="2085460"/>
            <a:ext cx="22605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Publication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9DF395C-D9E5-7E4B-B2D9-79960FE85E74}"/>
              </a:ext>
            </a:extLst>
          </p:cNvPr>
          <p:cNvSpPr txBox="1"/>
          <p:nvPr/>
        </p:nvSpPr>
        <p:spPr>
          <a:xfrm>
            <a:off x="1560842" y="1397288"/>
            <a:ext cx="397640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AutoNum type="arabicPeriod"/>
            </a:pPr>
            <a:r>
              <a:rPr lang="en-US" sz="1050" dirty="0"/>
              <a:t>Write manuscripts using tools with formatting, change tracking, reference management, and version control.</a:t>
            </a:r>
          </a:p>
          <a:p>
            <a:pPr marL="171450" indent="-171450">
              <a:buFontTx/>
              <a:buAutoNum type="arabicPeriod"/>
            </a:pPr>
            <a:r>
              <a:rPr lang="en-US" sz="1050" dirty="0"/>
              <a:t>Report all data creation, processing, and analysis procedures with all details necessary for reproduction. Include test matrices and code versions.</a:t>
            </a:r>
          </a:p>
          <a:p>
            <a:pPr marL="171450" indent="-171450">
              <a:buAutoNum type="arabicPeriod"/>
            </a:pPr>
            <a:r>
              <a:rPr lang="en-US" sz="1050" dirty="0"/>
              <a:t>Revisit journal/funding agency data management guidelines.</a:t>
            </a:r>
          </a:p>
        </p:txBody>
      </p:sp>
    </p:spTree>
    <p:extLst>
      <p:ext uri="{BB962C8B-B14F-4D97-AF65-F5344CB8AC3E}">
        <p14:creationId xmlns:p14="http://schemas.microsoft.com/office/powerpoint/2010/main" val="1800248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0DEE2EEE-4473-484B-A68C-6B1C7A64F186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11DBB06-72E5-FF45-ADE9-41053306BFC9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1DA0F03-A92D-9F40-8E34-64CCABEED783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6AD98F2-0A7F-FB4D-B8FD-AE8299BF3C7F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461C7EB-32ED-B449-B0BD-6584654B94CA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Archival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7E1FB1E-8DC6-1F40-A10E-5E2C1B09021E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E04087E-D6DB-D74F-A290-6FCC64B06014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D2A6F6-663D-DC47-83B3-7327C4E00F8D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Creation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E2FCD3-366C-C546-AFF3-3FEFB0160D7E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FA611CC-9919-A44E-80DC-C104FAA3676C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8F5FAF5-D54F-B546-894A-F2DD17DC90FE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Maintenance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9C910D6-B44D-344C-985B-05EAD8976B4F}"/>
                </a:ext>
              </a:extLst>
            </p:cNvPr>
            <p:cNvSpPr/>
            <p:nvPr/>
          </p:nvSpPr>
          <p:spPr>
            <a:xfrm>
              <a:off x="3442359" y="5440636"/>
              <a:ext cx="2590708" cy="232996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8CC2723-C4EB-B440-BC76-C34E6B6ADD86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5E3A896-6EA7-0145-BB63-60DD529401F2}"/>
                </a:ext>
              </a:extLst>
            </p:cNvPr>
            <p:cNvSpPr/>
            <p:nvPr/>
          </p:nvSpPr>
          <p:spPr>
            <a:xfrm>
              <a:off x="7507493" y="5440636"/>
              <a:ext cx="1456856" cy="232996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FF787-7999-2B48-B840-E9CD85A9BEAB}"/>
                </a:ext>
              </a:extLst>
            </p:cNvPr>
            <p:cNvSpPr/>
            <p:nvPr/>
          </p:nvSpPr>
          <p:spPr>
            <a:xfrm>
              <a:off x="8973134" y="510990"/>
              <a:ext cx="1456856" cy="5162642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261190D-9FCB-DD4D-84BC-EBCAEB539BFA}"/>
                </a:ext>
              </a:extLst>
            </p:cNvPr>
            <p:cNvSpPr/>
            <p:nvPr/>
          </p:nvSpPr>
          <p:spPr>
            <a:xfrm>
              <a:off x="10435030" y="5440636"/>
              <a:ext cx="1139145" cy="232995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BC8915-D8DD-9B4F-9BA4-58FC4F68CA7E}"/>
              </a:ext>
            </a:extLst>
          </p:cNvPr>
          <p:cNvSpPr txBox="1"/>
          <p:nvPr/>
        </p:nvSpPr>
        <p:spPr>
          <a:xfrm>
            <a:off x="1518364" y="2162920"/>
            <a:ext cx="44976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AutoNum type="arabicPeriod"/>
            </a:pPr>
            <a:r>
              <a:rPr lang="en-US" sz="1050" dirty="0"/>
              <a:t>Submit code and data to a reputable DOI-issuing repository.</a:t>
            </a:r>
          </a:p>
          <a:p>
            <a:pPr marL="171450" indent="-171450">
              <a:buAutoNum type="arabicPeriod"/>
            </a:pPr>
            <a:r>
              <a:rPr lang="en-US" sz="1050" dirty="0"/>
              <a:t>Make the license explicit.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AC09A-13AD-F34E-A267-A3163BBF170B}"/>
              </a:ext>
            </a:extLst>
          </p:cNvPr>
          <p:cNvSpPr txBox="1"/>
          <p:nvPr/>
        </p:nvSpPr>
        <p:spPr>
          <a:xfrm rot="16200000">
            <a:off x="6425619" y="2128296"/>
            <a:ext cx="1701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Archival</a:t>
            </a:r>
          </a:p>
        </p:txBody>
      </p:sp>
    </p:spTree>
    <p:extLst>
      <p:ext uri="{BB962C8B-B14F-4D97-AF65-F5344CB8AC3E}">
        <p14:creationId xmlns:p14="http://schemas.microsoft.com/office/powerpoint/2010/main" val="3040030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302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 b="0" dirty="0"/>
              <a:t>All scientific problems require data, but machine-learning problems are famous for requiring a </a:t>
            </a:r>
            <a:r>
              <a:rPr lang="en" sz="2780" dirty="0"/>
              <a:t>lot</a:t>
            </a:r>
            <a:r>
              <a:rPr lang="en" sz="2780" b="0" dirty="0"/>
              <a:t> of data. So, how do we manage that?</a:t>
            </a:r>
            <a:endParaRPr sz="2780" b="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3C68B7A8-B5EF-1340-819D-C5B4D4540E1F}"/>
              </a:ext>
            </a:extLst>
          </p:cNvPr>
          <p:cNvGrpSpPr/>
          <p:nvPr/>
        </p:nvGrpSpPr>
        <p:grpSpPr>
          <a:xfrm>
            <a:off x="1482539" y="379307"/>
            <a:ext cx="7200900" cy="4676878"/>
            <a:chOff x="1976718" y="510989"/>
            <a:chExt cx="9601200" cy="623583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EF39EC4-5552-0341-B91A-3B2B3B340673}"/>
                </a:ext>
              </a:extLst>
            </p:cNvPr>
            <p:cNvSpPr/>
            <p:nvPr/>
          </p:nvSpPr>
          <p:spPr>
            <a:xfrm>
              <a:off x="1976718" y="510989"/>
              <a:ext cx="9601200" cy="517160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61CC8DB6-6A8E-F14C-A87F-2E3CC41245AC}"/>
                </a:ext>
              </a:extLst>
            </p:cNvPr>
            <p:cNvCxnSpPr/>
            <p:nvPr/>
          </p:nvCxnSpPr>
          <p:spPr>
            <a:xfrm>
              <a:off x="1976718" y="6306671"/>
              <a:ext cx="9601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95B478C-67D4-6B45-984B-32C498F9F311}"/>
                </a:ext>
              </a:extLst>
            </p:cNvPr>
            <p:cNvSpPr txBox="1"/>
            <p:nvPr/>
          </p:nvSpPr>
          <p:spPr>
            <a:xfrm>
              <a:off x="5708307" y="6408271"/>
              <a:ext cx="194540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Lifespan of a Dataset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14C31AB-FB1A-6546-BA27-B24DA27E11B0}"/>
                </a:ext>
              </a:extLst>
            </p:cNvPr>
            <p:cNvSpPr txBox="1"/>
            <p:nvPr/>
          </p:nvSpPr>
          <p:spPr>
            <a:xfrm>
              <a:off x="9157447" y="5809967"/>
              <a:ext cx="88742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Archival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01CA0C-EB41-684A-805C-BD283411FE59}"/>
                </a:ext>
              </a:extLst>
            </p:cNvPr>
            <p:cNvSpPr txBox="1"/>
            <p:nvPr/>
          </p:nvSpPr>
          <p:spPr>
            <a:xfrm>
              <a:off x="7655858" y="5809967"/>
              <a:ext cx="1128943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Publication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3682E8B-6AC2-1D46-A83C-514D06CBAA18}"/>
                </a:ext>
              </a:extLst>
            </p:cNvPr>
            <p:cNvSpPr txBox="1"/>
            <p:nvPr/>
          </p:nvSpPr>
          <p:spPr>
            <a:xfrm>
              <a:off x="6131879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Finalization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AF032F4-70F2-BA4E-9065-C42E37BCFA7A}"/>
                </a:ext>
              </a:extLst>
            </p:cNvPr>
            <p:cNvSpPr txBox="1"/>
            <p:nvPr/>
          </p:nvSpPr>
          <p:spPr>
            <a:xfrm>
              <a:off x="4155909" y="5809967"/>
              <a:ext cx="92803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Creation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833D217-9EE6-F748-89B2-AA85524B7718}"/>
                </a:ext>
              </a:extLst>
            </p:cNvPr>
            <p:cNvSpPr txBox="1"/>
            <p:nvPr/>
          </p:nvSpPr>
          <p:spPr>
            <a:xfrm>
              <a:off x="2081123" y="5809967"/>
              <a:ext cx="1158865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Conception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4C4037E-4BA1-0645-B635-6033798EB947}"/>
                </a:ext>
              </a:extLst>
            </p:cNvPr>
            <p:cNvSpPr/>
            <p:nvPr/>
          </p:nvSpPr>
          <p:spPr>
            <a:xfrm>
              <a:off x="1976718" y="5440636"/>
              <a:ext cx="1456856" cy="232996"/>
            </a:xfrm>
            <a:prstGeom prst="rect">
              <a:avLst/>
            </a:prstGeom>
            <a:solidFill>
              <a:srgbClr val="5A8BE7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19716C8-78B2-C94F-BAB5-2E1578302E46}"/>
                </a:ext>
              </a:extLst>
            </p:cNvPr>
            <p:cNvSpPr txBox="1"/>
            <p:nvPr/>
          </p:nvSpPr>
          <p:spPr>
            <a:xfrm>
              <a:off x="10251141" y="5796519"/>
              <a:ext cx="1278556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</a:rPr>
                <a:t>Maintenance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4F8BBB7-8E33-5044-B481-A50849A44099}"/>
                </a:ext>
              </a:extLst>
            </p:cNvPr>
            <p:cNvSpPr/>
            <p:nvPr/>
          </p:nvSpPr>
          <p:spPr>
            <a:xfrm>
              <a:off x="3442359" y="5440636"/>
              <a:ext cx="2590708" cy="232996"/>
            </a:xfrm>
            <a:prstGeom prst="rect">
              <a:avLst/>
            </a:prstGeom>
            <a:solidFill>
              <a:srgbClr val="4D45C4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F77F309-DEC3-0B46-AF64-B643F783BC62}"/>
                </a:ext>
              </a:extLst>
            </p:cNvPr>
            <p:cNvSpPr/>
            <p:nvPr/>
          </p:nvSpPr>
          <p:spPr>
            <a:xfrm>
              <a:off x="6041852" y="5440636"/>
              <a:ext cx="1456856" cy="232995"/>
            </a:xfrm>
            <a:prstGeom prst="rect">
              <a:avLst/>
            </a:prstGeom>
            <a:solidFill>
              <a:srgbClr val="4E1FA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87D58-4A6C-8B40-BC39-CCA82237C97F}"/>
                </a:ext>
              </a:extLst>
            </p:cNvPr>
            <p:cNvSpPr/>
            <p:nvPr/>
          </p:nvSpPr>
          <p:spPr>
            <a:xfrm>
              <a:off x="7507493" y="5440636"/>
              <a:ext cx="1456856" cy="232996"/>
            </a:xfrm>
            <a:prstGeom prst="rect">
              <a:avLst/>
            </a:prstGeom>
            <a:solidFill>
              <a:srgbClr val="6A2355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AB10C12-4BCB-C042-9856-E7C71E38D661}"/>
                </a:ext>
              </a:extLst>
            </p:cNvPr>
            <p:cNvSpPr/>
            <p:nvPr/>
          </p:nvSpPr>
          <p:spPr>
            <a:xfrm>
              <a:off x="8973134" y="5440636"/>
              <a:ext cx="1456856" cy="232995"/>
            </a:xfrm>
            <a:prstGeom prst="rect">
              <a:avLst/>
            </a:prstGeom>
            <a:solidFill>
              <a:srgbClr val="FF8F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FBD1930-1185-2D42-A8E8-030BA2863394}"/>
                </a:ext>
              </a:extLst>
            </p:cNvPr>
            <p:cNvSpPr/>
            <p:nvPr/>
          </p:nvSpPr>
          <p:spPr>
            <a:xfrm>
              <a:off x="10435030" y="510990"/>
              <a:ext cx="1139145" cy="5162642"/>
            </a:xfrm>
            <a:prstGeom prst="rect">
              <a:avLst/>
            </a:prstGeom>
            <a:solidFill>
              <a:srgbClr val="FFBE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FBC8915-D8DD-9B4F-9BA4-58FC4F68CA7E}"/>
              </a:ext>
            </a:extLst>
          </p:cNvPr>
          <p:cNvSpPr txBox="1"/>
          <p:nvPr/>
        </p:nvSpPr>
        <p:spPr>
          <a:xfrm>
            <a:off x="1543372" y="1969049"/>
            <a:ext cx="54477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AutoNum type="arabicPeriod"/>
            </a:pPr>
            <a:r>
              <a:rPr lang="en-US" sz="1050" dirty="0"/>
              <a:t>Provide a static contact or update contact periodically for questions and inquiries.</a:t>
            </a:r>
          </a:p>
          <a:p>
            <a:pPr marL="171450" indent="-171450">
              <a:buAutoNum type="arabicPeriod"/>
            </a:pPr>
            <a:r>
              <a:rPr lang="en-US" sz="1050" dirty="0"/>
              <a:t>If dataset becomes deprecated, update it to note such.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DAC09A-13AD-F34E-A267-A3163BBF170B}"/>
              </a:ext>
            </a:extLst>
          </p:cNvPr>
          <p:cNvSpPr txBox="1"/>
          <p:nvPr/>
        </p:nvSpPr>
        <p:spPr>
          <a:xfrm rot="16200000">
            <a:off x="6996537" y="1971256"/>
            <a:ext cx="25138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238627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EE6E78-D096-FB23-51C9-809255847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Open* datasets and databases in molecular sciences worth knowing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C066E8-CF27-6DBF-CEE2-427608528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Where do we archive and maintain our data?</a:t>
            </a:r>
          </a:p>
          <a:p>
            <a:endParaRPr lang="en-CH" dirty="0"/>
          </a:p>
          <a:p>
            <a:r>
              <a:rPr lang="en-CH" dirty="0"/>
              <a:t>*Some of these databases require academic licenses</a:t>
            </a:r>
          </a:p>
        </p:txBody>
      </p:sp>
    </p:spTree>
    <p:extLst>
      <p:ext uri="{BB962C8B-B14F-4D97-AF65-F5344CB8AC3E}">
        <p14:creationId xmlns:p14="http://schemas.microsoft.com/office/powerpoint/2010/main" val="2932853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09BADD-DE0B-A994-0823-623D82B1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b="0" dirty="0"/>
              <a:t>Let’s first distinguish </a:t>
            </a:r>
            <a:r>
              <a:rPr lang="en-CH" dirty="0"/>
              <a:t>datasets</a:t>
            </a:r>
            <a:r>
              <a:rPr lang="en-CH" b="0" dirty="0"/>
              <a:t> from </a:t>
            </a:r>
            <a:r>
              <a:rPr lang="en-CH" dirty="0"/>
              <a:t>databases</a:t>
            </a:r>
            <a:r>
              <a:rPr lang="en-CH" b="0" dirty="0"/>
              <a:t> and </a:t>
            </a:r>
            <a:r>
              <a:rPr lang="en-CH" dirty="0"/>
              <a:t>data platforms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0C4C627-E9F7-A461-1C6E-15688156E2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9342507"/>
              </p:ext>
            </p:extLst>
          </p:nvPr>
        </p:nvGraphicFramePr>
        <p:xfrm>
          <a:off x="729450" y="2516624"/>
          <a:ext cx="7688700" cy="24129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373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000971F-929A-D543-BDDC-431C6C4E84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D000971F-929A-D543-BDDC-431C6C4E84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7344D2B-0BF3-C145-90EC-B1D9037471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97344D2B-0BF3-C145-90EC-B1D9037471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E9FBEAA-FA25-654C-9BA1-DB87110EE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4E9FBEAA-FA25-654C-9BA1-DB87110EE1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789CDE6-B42B-7E4A-AFF3-9BC2EFCEF2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1789CDE6-B42B-7E4A-AFF3-9BC2EFCEF2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CA9FF1C-EA8C-F045-B9CC-DF287B1014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graphicEl>
                                              <a:dgm id="{CCA9FF1C-EA8C-F045-B9CC-DF287B1014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1BB44B1-339F-9741-ADCE-C28E2B2D4D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dgm id="{31BB44B1-339F-9741-ADCE-C28E2B2D4D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7A1E-4D94-4EE3-CB08-9257CB153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(Primarily) Experimental Data Platforms</a:t>
            </a:r>
          </a:p>
        </p:txBody>
      </p:sp>
    </p:spTree>
    <p:extLst>
      <p:ext uri="{BB962C8B-B14F-4D97-AF65-F5344CB8AC3E}">
        <p14:creationId xmlns:p14="http://schemas.microsoft.com/office/powerpoint/2010/main" val="1773913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CA0B0-D484-2788-1E8A-7A86B6792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99" y="1428750"/>
            <a:ext cx="3537201" cy="1687200"/>
          </a:xfrm>
        </p:spPr>
        <p:txBody>
          <a:bodyPr>
            <a:normAutofit fontScale="90000"/>
          </a:bodyPr>
          <a:lstStyle/>
          <a:p>
            <a:r>
              <a:rPr lang="en-CH" dirty="0"/>
              <a:t>The </a:t>
            </a:r>
            <a:r>
              <a:rPr lang="en-CH" dirty="0">
                <a:hlinkClick r:id="rId2"/>
              </a:rPr>
              <a:t>Cambridge Structure Database (CSD) </a:t>
            </a:r>
            <a:r>
              <a:rPr lang="en-CH" dirty="0"/>
              <a:t>started in 1965 out of the Cambridge Crystallographic Data Centre (CCDC) to share X-ray crystallography data.</a:t>
            </a:r>
          </a:p>
        </p:txBody>
      </p:sp>
      <p:pic>
        <p:nvPicPr>
          <p:cNvPr id="2050" name="Picture 2" descr="Search - Access Structures">
            <a:extLst>
              <a:ext uri="{FF2B5EF4-FFF2-40B4-BE49-F238E27FC236}">
                <a16:creationId xmlns:a16="http://schemas.microsoft.com/office/drawing/2014/main" id="{4C1851F0-51E0-2FA4-799A-7B70282E4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520" y="761431"/>
            <a:ext cx="4361059" cy="151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CDC Home | CCDC">
            <a:extLst>
              <a:ext uri="{FF2B5EF4-FFF2-40B4-BE49-F238E27FC236}">
                <a16:creationId xmlns:a16="http://schemas.microsoft.com/office/drawing/2014/main" id="{9CBB7DB7-46E0-1979-6137-28A6A730D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8" y="2272349"/>
            <a:ext cx="4572001" cy="239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735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CA0B0-D484-2788-1E8A-7A86B6792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99" y="1428750"/>
            <a:ext cx="3537201" cy="1687200"/>
          </a:xfrm>
        </p:spPr>
        <p:txBody>
          <a:bodyPr>
            <a:normAutofit fontScale="90000"/>
          </a:bodyPr>
          <a:lstStyle/>
          <a:p>
            <a:r>
              <a:rPr lang="en-CH" dirty="0"/>
              <a:t>The </a:t>
            </a:r>
            <a:r>
              <a:rPr lang="en-CH" dirty="0">
                <a:hlinkClick r:id="rId2"/>
              </a:rPr>
              <a:t>Protein Data Bank (PDB) </a:t>
            </a:r>
            <a:r>
              <a:rPr lang="en-CH" dirty="0"/>
              <a:t>started in 1971 to share 3D structural data of large biological molecules.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388A9-0B1E-6393-D6AF-602F8DA191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EF099D-B71A-8A95-A28B-B230A51C0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588" y="1428750"/>
            <a:ext cx="4007366" cy="254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54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E51E2D0-8F6F-6350-7BEA-52BC8AE54FE2}"/>
              </a:ext>
            </a:extLst>
          </p:cNvPr>
          <p:cNvSpPr/>
          <p:nvPr/>
        </p:nvSpPr>
        <p:spPr>
          <a:xfrm>
            <a:off x="5174225" y="1318650"/>
            <a:ext cx="3374400" cy="1687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41715-D810-4708-22EB-71C50FF1E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>
                <a:hlinkClick r:id="rId2"/>
              </a:rPr>
              <a:t>Enamine</a:t>
            </a:r>
            <a:r>
              <a:rPr lang="en-CH" dirty="0"/>
              <a:t> publishes high-quality datasets aimed at small-molecule drug delivery.</a:t>
            </a:r>
          </a:p>
        </p:txBody>
      </p:sp>
      <p:pic>
        <p:nvPicPr>
          <p:cNvPr id="1028" name="Picture 4" descr="logo">
            <a:extLst>
              <a:ext uri="{FF2B5EF4-FFF2-40B4-BE49-F238E27FC236}">
                <a16:creationId xmlns:a16="http://schemas.microsoft.com/office/drawing/2014/main" id="{BDF93349-582D-F940-0127-4DCCBCA10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435" y="1400179"/>
            <a:ext cx="3181979" cy="152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534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78363F-5D0D-BD71-75AA-28FF5395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The </a:t>
            </a:r>
            <a:r>
              <a:rPr lang="en-CH" dirty="0">
                <a:hlinkClick r:id="rId2"/>
              </a:rPr>
              <a:t>Crystallographic Open Database (COD), </a:t>
            </a:r>
            <a:r>
              <a:rPr lang="en-CH" dirty="0">
                <a:hlinkClick r:id="rId3"/>
              </a:rPr>
              <a:t>Inorganic Crystal Structure Database (ICSD)</a:t>
            </a:r>
            <a:r>
              <a:rPr lang="en-CH" dirty="0"/>
              <a:t>, and others also provide high-quality crystallographic data.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039224F-1F5C-4070-C477-14E1DAD55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906342"/>
            <a:ext cx="2498558" cy="1325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rystallography Open Database">
            <a:extLst>
              <a:ext uri="{FF2B5EF4-FFF2-40B4-BE49-F238E27FC236}">
                <a16:creationId xmlns:a16="http://schemas.microsoft.com/office/drawing/2014/main" id="{F9D0EF9D-4851-2C91-8A04-59BF56E44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168" y="2906342"/>
            <a:ext cx="2721142" cy="1274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35AC59-4E0C-433C-37D1-580A0072F1A0}"/>
              </a:ext>
            </a:extLst>
          </p:cNvPr>
          <p:cNvSpPr txBox="1"/>
          <p:nvPr/>
        </p:nvSpPr>
        <p:spPr>
          <a:xfrm>
            <a:off x="67900" y="4837332"/>
            <a:ext cx="900367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H" sz="800" dirty="0"/>
              <a:t>More resources: </a:t>
            </a:r>
            <a:r>
              <a:rPr lang="en-CH" sz="800" dirty="0">
                <a:hlinkClick r:id="rId6"/>
              </a:rPr>
              <a:t>https://chem.libretexts.org/Courses/Intercollegiate_Courses/Cheminformatics/03%3A_Database_Resources_in_Cheminformatics/3.03%3A_Public_Chemical_Databases</a:t>
            </a:r>
            <a:r>
              <a:rPr lang="en-CH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41541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A226B-66DB-ED8E-45E8-DA6941AB8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(Primarily) Computational Data Platforms</a:t>
            </a:r>
          </a:p>
        </p:txBody>
      </p:sp>
    </p:spTree>
    <p:extLst>
      <p:ext uri="{BB962C8B-B14F-4D97-AF65-F5344CB8AC3E}">
        <p14:creationId xmlns:p14="http://schemas.microsoft.com/office/powerpoint/2010/main" val="606418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CA0B0-D484-2788-1E8A-7A86B6792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99" y="1428750"/>
            <a:ext cx="3537201" cy="1687200"/>
          </a:xfrm>
        </p:spPr>
        <p:txBody>
          <a:bodyPr>
            <a:normAutofit fontScale="90000"/>
          </a:bodyPr>
          <a:lstStyle/>
          <a:p>
            <a:r>
              <a:rPr lang="en-CH" dirty="0">
                <a:hlinkClick r:id="rId2"/>
              </a:rPr>
              <a:t>The Materials Project </a:t>
            </a:r>
            <a:r>
              <a:rPr lang="en-CH" dirty="0"/>
              <a:t>is an open-access database of materials properties start in 2011 to improve access to computed materials properties.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A9D9A8-9598-89A1-F231-1BC32FA6E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615" y="160421"/>
            <a:ext cx="4195633" cy="47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75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530E-4FE5-4FC7-C867-C9357123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b="0" dirty="0"/>
              <a:t>First, with our own data we need to implement a data management plan.</a:t>
            </a:r>
          </a:p>
        </p:txBody>
      </p:sp>
    </p:spTree>
    <p:extLst>
      <p:ext uri="{BB962C8B-B14F-4D97-AF65-F5344CB8AC3E}">
        <p14:creationId xmlns:p14="http://schemas.microsoft.com/office/powerpoint/2010/main" val="22274170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CA0B0-D484-2788-1E8A-7A86B679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>
                <a:hlinkClick r:id="rId2"/>
              </a:rPr>
              <a:t>Materials Cloud </a:t>
            </a:r>
            <a:r>
              <a:rPr lang="en-CH" dirty="0"/>
              <a:t>is a peer-reviewed, ontology-free  platform for sharing curated datasets and visualizations.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BAE620-06DB-359E-D915-9A93AC5ACF8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E1A1F6-C261-E9C1-4EB7-B7827F307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622307"/>
            <a:ext cx="4550357" cy="336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89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60DED6-F23F-F91E-0BA5-91CA4E0521FC}"/>
              </a:ext>
            </a:extLst>
          </p:cNvPr>
          <p:cNvSpPr/>
          <p:nvPr/>
        </p:nvSpPr>
        <p:spPr>
          <a:xfrm>
            <a:off x="5078994" y="891048"/>
            <a:ext cx="3530852" cy="34222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1CA0B0-D484-2788-1E8A-7A86B679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i="0" dirty="0">
                <a:solidFill>
                  <a:schemeClr val="bg2"/>
                </a:solidFill>
                <a:effectLst/>
                <a:latin typeface="Raleway" pitchFamily="2" charset="77"/>
                <a:hlinkClick r:id="rId2"/>
              </a:rPr>
              <a:t>QC Archive </a:t>
            </a:r>
            <a:r>
              <a:rPr lang="en-GB" i="0" dirty="0">
                <a:solidFill>
                  <a:schemeClr val="bg2"/>
                </a:solidFill>
                <a:effectLst/>
                <a:latin typeface="Raleway" pitchFamily="2" charset="77"/>
              </a:rPr>
              <a:t>is a source to compile, aggregate, query, and share quantum chemistry data.</a:t>
            </a:r>
            <a:endParaRPr lang="en-CH" dirty="0">
              <a:solidFill>
                <a:schemeClr val="bg2"/>
              </a:solidFill>
              <a:latin typeface="Raleway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E1A1F6-C261-E9C1-4EB7-B7827F307C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09386" y="888666"/>
            <a:ext cx="3475584" cy="336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581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78363F-5D0D-BD71-75AA-28FF5395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>
                <a:hlinkClick r:id="rId2"/>
              </a:rPr>
              <a:t>NIST-Jarvi</a:t>
            </a:r>
            <a:r>
              <a:rPr lang="en-CH" dirty="0">
                <a:hlinkClick r:id="rId2"/>
              </a:rPr>
              <a:t>s</a:t>
            </a:r>
            <a:r>
              <a:rPr lang="en-CH" dirty="0"/>
              <a:t>, </a:t>
            </a:r>
            <a:r>
              <a:rPr lang="en-CH" dirty="0">
                <a:hlinkClick r:id="rId3"/>
              </a:rPr>
              <a:t>NIST-ThermoML</a:t>
            </a:r>
            <a:r>
              <a:rPr lang="en-CH" dirty="0"/>
              <a:t>, </a:t>
            </a:r>
            <a:r>
              <a:rPr lang="en-CH" dirty="0">
                <a:hlinkClick r:id="rId4"/>
              </a:rPr>
              <a:t>AFLOW</a:t>
            </a:r>
            <a:r>
              <a:rPr lang="en-CH" dirty="0"/>
              <a:t>, </a:t>
            </a:r>
            <a:r>
              <a:rPr lang="en-CH" dirty="0">
                <a:hlinkClick r:id="rId5"/>
              </a:rPr>
              <a:t>OQMD</a:t>
            </a:r>
            <a:r>
              <a:rPr lang="en-CH" dirty="0"/>
              <a:t>, </a:t>
            </a:r>
            <a:r>
              <a:rPr lang="en-CH" dirty="0">
                <a:hlinkClick r:id="rId6"/>
              </a:rPr>
              <a:t>NOMAD</a:t>
            </a:r>
            <a:r>
              <a:rPr lang="en-CH" dirty="0"/>
              <a:t>, and others also provide high-quality computed data.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5D58A5-DDB2-294B-C50A-9F6A58C301A5}"/>
              </a:ext>
            </a:extLst>
          </p:cNvPr>
          <p:cNvGrpSpPr/>
          <p:nvPr/>
        </p:nvGrpSpPr>
        <p:grpSpPr>
          <a:xfrm>
            <a:off x="804336" y="2298248"/>
            <a:ext cx="7535328" cy="2353962"/>
            <a:chOff x="1034250" y="2426585"/>
            <a:chExt cx="5595644" cy="1748024"/>
          </a:xfrm>
        </p:grpSpPr>
        <p:pic>
          <p:nvPicPr>
            <p:cNvPr id="8194" name="Picture 2" descr="AFLOW.org">
              <a:extLst>
                <a:ext uri="{FF2B5EF4-FFF2-40B4-BE49-F238E27FC236}">
                  <a16:creationId xmlns:a16="http://schemas.microsoft.com/office/drawing/2014/main" id="{3BFA63EE-53E4-15EF-215B-53257BECB8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250" y="3421796"/>
              <a:ext cx="2700000" cy="7528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6" name="Picture 4" descr="Quantum Matters in Material Science (QMMS) | NIST">
              <a:extLst>
                <a:ext uri="{FF2B5EF4-FFF2-40B4-BE49-F238E27FC236}">
                  <a16:creationId xmlns:a16="http://schemas.microsoft.com/office/drawing/2014/main" id="{05A1188F-15A4-4F2A-DA6D-B14E7222A4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250" y="2575668"/>
              <a:ext cx="2700000" cy="7139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98" name="Picture 6" descr="New logo">
              <a:extLst>
                <a:ext uri="{FF2B5EF4-FFF2-40B4-BE49-F238E27FC236}">
                  <a16:creationId xmlns:a16="http://schemas.microsoft.com/office/drawing/2014/main" id="{BA7599E2-4F67-B53D-779F-52A486D9C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2189" y="2426585"/>
              <a:ext cx="2700000" cy="10040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D459D6A6-D548-C959-B237-2489A7640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929894" y="3692674"/>
              <a:ext cx="2700000" cy="4819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9812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FB85-0F70-D5B9-BCCF-475C2798D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b="0" dirty="0">
                <a:hlinkClick r:id="rId2"/>
              </a:rPr>
              <a:t>GDB13</a:t>
            </a:r>
            <a:r>
              <a:rPr lang="en-CH" b="0" dirty="0"/>
              <a:t>, </a:t>
            </a:r>
            <a:r>
              <a:rPr lang="en-CH" b="0" dirty="0">
                <a:hlinkClick r:id="rId3"/>
              </a:rPr>
              <a:t>QM7-9</a:t>
            </a:r>
            <a:r>
              <a:rPr lang="en-CH" b="0" dirty="0"/>
              <a:t>, </a:t>
            </a:r>
            <a:r>
              <a:rPr lang="en-CH" b="0" dirty="0">
                <a:hlinkClick r:id="rId4"/>
              </a:rPr>
              <a:t>ANI-1</a:t>
            </a:r>
            <a:r>
              <a:rPr lang="en-CH" b="0" dirty="0"/>
              <a:t>, and </a:t>
            </a:r>
            <a:r>
              <a:rPr lang="en-CH" b="0" dirty="0">
                <a:hlinkClick r:id="rId5"/>
              </a:rPr>
              <a:t>SPICE</a:t>
            </a:r>
            <a:r>
              <a:rPr lang="en-CH" b="0" dirty="0"/>
              <a:t> are landmark data</a:t>
            </a:r>
            <a:r>
              <a:rPr lang="en-CH" dirty="0"/>
              <a:t>sets </a:t>
            </a:r>
            <a:r>
              <a:rPr lang="en-CH" b="0" dirty="0"/>
              <a:t>comprised of computed quantities.</a:t>
            </a:r>
            <a:endParaRPr lang="en-CH" dirty="0"/>
          </a:p>
        </p:txBody>
      </p:sp>
      <p:pic>
        <p:nvPicPr>
          <p:cNvPr id="9218" name="Picture 2" descr="GitHub - openmm/spice-dataset: A collection of QM data for training  potential functions">
            <a:extLst>
              <a:ext uri="{FF2B5EF4-FFF2-40B4-BE49-F238E27FC236}">
                <a16:creationId xmlns:a16="http://schemas.microsoft.com/office/drawing/2014/main" id="{41C5F899-996E-7D75-ADFE-CA9C29C71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85" t="11995" r="5089" b="50000"/>
          <a:stretch/>
        </p:blipFill>
        <p:spPr bwMode="auto">
          <a:xfrm>
            <a:off x="6791883" y="2229852"/>
            <a:ext cx="1876927" cy="173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77645C-1048-5E44-A1CF-1C9729E0CC9B}"/>
              </a:ext>
            </a:extLst>
          </p:cNvPr>
          <p:cNvSpPr txBox="1"/>
          <p:nvPr/>
        </p:nvSpPr>
        <p:spPr>
          <a:xfrm>
            <a:off x="6691621" y="3967414"/>
            <a:ext cx="207745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b="0" dirty="0"/>
              <a:t>SPICE: QM data for small molecules and their interactions with proteins</a:t>
            </a:r>
            <a:endParaRPr lang="en-CH" dirty="0"/>
          </a:p>
        </p:txBody>
      </p:sp>
      <p:pic>
        <p:nvPicPr>
          <p:cNvPr id="9222" name="Picture 6" descr="GitHub - isayev/ASE_ANI: ANI-1 neural net potential with python interface  (ASE)">
            <a:extLst>
              <a:ext uri="{FF2B5EF4-FFF2-40B4-BE49-F238E27FC236}">
                <a16:creationId xmlns:a16="http://schemas.microsoft.com/office/drawing/2014/main" id="{F6BD71EB-A3D5-A9E0-F3F2-7607876AD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7" r="9737"/>
          <a:stretch/>
        </p:blipFill>
        <p:spPr bwMode="auto">
          <a:xfrm>
            <a:off x="4678336" y="2114383"/>
            <a:ext cx="2113547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DBAA7E-9DF1-30C1-7320-62B091F37BD0}"/>
              </a:ext>
            </a:extLst>
          </p:cNvPr>
          <p:cNvSpPr txBox="1"/>
          <p:nvPr/>
        </p:nvSpPr>
        <p:spPr>
          <a:xfrm>
            <a:off x="4529947" y="4010861"/>
            <a:ext cx="23742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b="0" dirty="0"/>
              <a:t>ANI-1: DFT-based energetics for off-equilibrium conformations of organic molecules</a:t>
            </a:r>
            <a:endParaRPr lang="en-CH" dirty="0"/>
          </a:p>
        </p:txBody>
      </p:sp>
      <p:pic>
        <p:nvPicPr>
          <p:cNvPr id="9224" name="Picture 8" descr="Quantum Machine 9, aka QM9 | Kaggle">
            <a:extLst>
              <a:ext uri="{FF2B5EF4-FFF2-40B4-BE49-F238E27FC236}">
                <a16:creationId xmlns:a16="http://schemas.microsoft.com/office/drawing/2014/main" id="{6DB08455-024F-DE0B-44C3-B23C0255C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735" y="2229852"/>
            <a:ext cx="1853849" cy="185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0E05BB-6BF6-7415-BFEC-DF9821B75BA4}"/>
              </a:ext>
            </a:extLst>
          </p:cNvPr>
          <p:cNvSpPr txBox="1"/>
          <p:nvPr/>
        </p:nvSpPr>
        <p:spPr>
          <a:xfrm>
            <a:off x="2636976" y="3982649"/>
            <a:ext cx="207745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b="0" dirty="0"/>
              <a:t>QM7-9: A subset of GDB-13 of small molecules and PBE0 energetics</a:t>
            </a:r>
            <a:endParaRPr lang="en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3B9922-A842-6F34-F627-DDF9076D7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/>
        </p:blipFill>
        <p:spPr bwMode="auto">
          <a:xfrm>
            <a:off x="771041" y="2513291"/>
            <a:ext cx="1853849" cy="128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489B61-14F4-DEB4-7957-5F62101DF0E0}"/>
              </a:ext>
            </a:extLst>
          </p:cNvPr>
          <p:cNvSpPr txBox="1"/>
          <p:nvPr/>
        </p:nvSpPr>
        <p:spPr>
          <a:xfrm>
            <a:off x="665282" y="3981831"/>
            <a:ext cx="207745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H" b="0" dirty="0"/>
              <a:t>GDB-13: the largest publicly available small molecule dataset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30916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0788F-543A-0E2C-2062-F2E721533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In data management, we strive to be FAIR.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FE36B9-D49F-0E46-8C27-047830091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752" y="1840637"/>
            <a:ext cx="6254496" cy="212392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FB553E-646E-C74F-4EB6-CE675CEC7766}"/>
              </a:ext>
            </a:extLst>
          </p:cNvPr>
          <p:cNvSpPr/>
          <p:nvPr/>
        </p:nvSpPr>
        <p:spPr>
          <a:xfrm>
            <a:off x="2810150" y="4189393"/>
            <a:ext cx="633385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hlinkClick r:id="rId3"/>
              </a:rPr>
              <a:t>https://en.wikipedia.org/wiki/FAIR_data</a:t>
            </a:r>
            <a:endParaRPr lang="en-US" dirty="0"/>
          </a:p>
          <a:p>
            <a:pPr algn="r"/>
            <a:endParaRPr lang="en-US" i="1" dirty="0"/>
          </a:p>
          <a:p>
            <a:pPr algn="r"/>
            <a:r>
              <a:rPr lang="en-US" i="1" dirty="0"/>
              <a:t>The FAIR Guiding Principles for scientific data management and stewardship.</a:t>
            </a:r>
          </a:p>
          <a:p>
            <a:pPr algn="r"/>
            <a:r>
              <a:rPr lang="en-US" dirty="0">
                <a:hlinkClick r:id="rId4"/>
              </a:rPr>
              <a:t>https://doi.org/10.1038/sdata.2016.18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2905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64E71-FB27-144B-B6EE-C15FCA49B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095"/>
          <a:stretch/>
        </p:blipFill>
        <p:spPr>
          <a:xfrm>
            <a:off x="1" y="176315"/>
            <a:ext cx="2094470" cy="31051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ED1AF4-2D43-7E4E-BE78-2959EFEE4CAD}"/>
              </a:ext>
            </a:extLst>
          </p:cNvPr>
          <p:cNvSpPr/>
          <p:nvPr/>
        </p:nvSpPr>
        <p:spPr>
          <a:xfrm>
            <a:off x="4324988" y="3827756"/>
            <a:ext cx="4819012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50" dirty="0">
                <a:hlinkClick r:id="rId3"/>
              </a:rPr>
              <a:t>https://en.wikipedia.org/wiki/FAIR_data</a:t>
            </a:r>
            <a:endParaRPr lang="en-US" sz="1050" dirty="0"/>
          </a:p>
          <a:p>
            <a:pPr algn="r"/>
            <a:endParaRPr lang="en-US" sz="1050" i="1" dirty="0"/>
          </a:p>
          <a:p>
            <a:pPr algn="r"/>
            <a:r>
              <a:rPr lang="en-US" sz="1050" i="1" dirty="0"/>
              <a:t>The FAIR Guiding Principles for scientific data management and stewardship.</a:t>
            </a:r>
          </a:p>
          <a:p>
            <a:pPr algn="r"/>
            <a:r>
              <a:rPr lang="en-US" sz="1050" dirty="0"/>
              <a:t>Wilkinson, M., </a:t>
            </a:r>
            <a:r>
              <a:rPr lang="en-US" sz="1050" dirty="0" err="1"/>
              <a:t>Dumontier</a:t>
            </a:r>
            <a:r>
              <a:rPr lang="en-US" sz="1050" dirty="0"/>
              <a:t>, M., </a:t>
            </a:r>
            <a:r>
              <a:rPr lang="en-US" sz="1050" dirty="0" err="1"/>
              <a:t>Aalbersberg</a:t>
            </a:r>
            <a:r>
              <a:rPr lang="en-US" sz="1050" dirty="0"/>
              <a:t>, I. et al.</a:t>
            </a:r>
          </a:p>
          <a:p>
            <a:pPr algn="r"/>
            <a:r>
              <a:rPr lang="en-US" sz="1050" dirty="0"/>
              <a:t>Nature Scientific Data 3, 160018 (2016).</a:t>
            </a:r>
          </a:p>
          <a:p>
            <a:pPr algn="r"/>
            <a:r>
              <a:rPr lang="en-US" sz="1050" dirty="0">
                <a:hlinkClick r:id="rId4"/>
              </a:rPr>
              <a:t>https://doi.org/10.1038/sdata.2016.18</a:t>
            </a:r>
            <a:r>
              <a:rPr lang="en-US" sz="1050" dirty="0"/>
              <a:t>  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22131E-D012-EE4C-80A1-8686ECC85241}"/>
              </a:ext>
            </a:extLst>
          </p:cNvPr>
          <p:cNvSpPr/>
          <p:nvPr/>
        </p:nvSpPr>
        <p:spPr>
          <a:xfrm>
            <a:off x="2483709" y="1105642"/>
            <a:ext cx="6660292" cy="124649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F1.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are assigned a globally unique and persistent identifier.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F2.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Data are described with rich metadata.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F3.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Metadata clearly &amp; explicitly include the identifier of the data they describe.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F4.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are registered or indexed in a searchable resource.</a:t>
            </a:r>
          </a:p>
        </p:txBody>
      </p:sp>
    </p:spTree>
    <p:extLst>
      <p:ext uri="{BB962C8B-B14F-4D97-AF65-F5344CB8AC3E}">
        <p14:creationId xmlns:p14="http://schemas.microsoft.com/office/powerpoint/2010/main" val="3065940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64E71-FB27-144B-B6EE-C15FCA49B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76" r="52062"/>
          <a:stretch/>
        </p:blipFill>
        <p:spPr>
          <a:xfrm>
            <a:off x="1" y="176315"/>
            <a:ext cx="2483708" cy="31051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ED1AF4-2D43-7E4E-BE78-2959EFEE4CAD}"/>
              </a:ext>
            </a:extLst>
          </p:cNvPr>
          <p:cNvSpPr/>
          <p:nvPr/>
        </p:nvSpPr>
        <p:spPr>
          <a:xfrm>
            <a:off x="4324988" y="3827756"/>
            <a:ext cx="4819012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50" dirty="0">
                <a:hlinkClick r:id="rId3"/>
              </a:rPr>
              <a:t>https://en.wikipedia.org/wiki/FAIR_data</a:t>
            </a:r>
            <a:endParaRPr lang="en-US" sz="1050" dirty="0"/>
          </a:p>
          <a:p>
            <a:pPr algn="r"/>
            <a:endParaRPr lang="en-US" sz="1050" i="1" dirty="0"/>
          </a:p>
          <a:p>
            <a:pPr algn="r"/>
            <a:r>
              <a:rPr lang="en-US" sz="1050" i="1" dirty="0"/>
              <a:t>The FAIR Guiding Principles for scientific data management and stewardship.</a:t>
            </a:r>
          </a:p>
          <a:p>
            <a:pPr algn="r"/>
            <a:r>
              <a:rPr lang="en-US" sz="1050" dirty="0"/>
              <a:t>Wilkinson, M., </a:t>
            </a:r>
            <a:r>
              <a:rPr lang="en-US" sz="1050" dirty="0" err="1"/>
              <a:t>Dumontier</a:t>
            </a:r>
            <a:r>
              <a:rPr lang="en-US" sz="1050" dirty="0"/>
              <a:t>, M., </a:t>
            </a:r>
            <a:r>
              <a:rPr lang="en-US" sz="1050" dirty="0" err="1"/>
              <a:t>Aalbersberg</a:t>
            </a:r>
            <a:r>
              <a:rPr lang="en-US" sz="1050" dirty="0"/>
              <a:t>, I. et al.</a:t>
            </a:r>
          </a:p>
          <a:p>
            <a:pPr algn="r"/>
            <a:r>
              <a:rPr lang="en-US" sz="1050" dirty="0"/>
              <a:t>Nature Scientific Data 3, 160018 (2016).</a:t>
            </a:r>
          </a:p>
          <a:p>
            <a:pPr algn="r"/>
            <a:r>
              <a:rPr lang="en-US" sz="1050" dirty="0">
                <a:hlinkClick r:id="rId4"/>
              </a:rPr>
              <a:t>https://doi.org/10.1038/sdata.2016.18</a:t>
            </a:r>
            <a:r>
              <a:rPr lang="en-US" sz="1050" dirty="0"/>
              <a:t>  v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9F8906-8B2C-CD4A-B527-4C4F211DBC7B}"/>
              </a:ext>
            </a:extLst>
          </p:cNvPr>
          <p:cNvSpPr/>
          <p:nvPr/>
        </p:nvSpPr>
        <p:spPr>
          <a:xfrm>
            <a:off x="2483709" y="990226"/>
            <a:ext cx="6660292" cy="147732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A1.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are retrievable by their identifier using a </a:t>
            </a:r>
            <a:r>
              <a:rPr 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standardised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communications protocol.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A1.1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The protocol is open, free, and universally implementable.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A1.2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The protocol allows for an authentication and </a:t>
            </a:r>
            <a:r>
              <a:rPr 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authorisation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procedure, where necessary.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A2.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Metadata are accessible, even when the data are no longer available.</a:t>
            </a:r>
          </a:p>
        </p:txBody>
      </p:sp>
    </p:spTree>
    <p:extLst>
      <p:ext uri="{BB962C8B-B14F-4D97-AF65-F5344CB8AC3E}">
        <p14:creationId xmlns:p14="http://schemas.microsoft.com/office/powerpoint/2010/main" val="370881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64E71-FB27-144B-B6EE-C15FCA49B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925" r="26420"/>
          <a:stretch/>
        </p:blipFill>
        <p:spPr>
          <a:xfrm>
            <a:off x="1" y="176315"/>
            <a:ext cx="2437370" cy="31051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ED1AF4-2D43-7E4E-BE78-2959EFEE4CAD}"/>
              </a:ext>
            </a:extLst>
          </p:cNvPr>
          <p:cNvSpPr/>
          <p:nvPr/>
        </p:nvSpPr>
        <p:spPr>
          <a:xfrm>
            <a:off x="4324988" y="3827756"/>
            <a:ext cx="4819012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50" dirty="0">
                <a:hlinkClick r:id="rId3"/>
              </a:rPr>
              <a:t>https://en.wikipedia.org/wiki/FAIR_data</a:t>
            </a:r>
            <a:endParaRPr lang="en-US" sz="1050" dirty="0"/>
          </a:p>
          <a:p>
            <a:pPr algn="r"/>
            <a:endParaRPr lang="en-US" sz="1050" i="1" dirty="0"/>
          </a:p>
          <a:p>
            <a:pPr algn="r"/>
            <a:r>
              <a:rPr lang="en-US" sz="1050" i="1" dirty="0"/>
              <a:t>The FAIR Guiding Principles for scientific data management and stewardship.</a:t>
            </a:r>
          </a:p>
          <a:p>
            <a:pPr algn="r"/>
            <a:r>
              <a:rPr lang="en-US" sz="1050" dirty="0"/>
              <a:t>Wilkinson, M., </a:t>
            </a:r>
            <a:r>
              <a:rPr lang="en-US" sz="1050" dirty="0" err="1"/>
              <a:t>Dumontier</a:t>
            </a:r>
            <a:r>
              <a:rPr lang="en-US" sz="1050" dirty="0"/>
              <a:t>, M., </a:t>
            </a:r>
            <a:r>
              <a:rPr lang="en-US" sz="1050" dirty="0" err="1"/>
              <a:t>Aalbersberg</a:t>
            </a:r>
            <a:r>
              <a:rPr lang="en-US" sz="1050" dirty="0"/>
              <a:t>, I. et al.</a:t>
            </a:r>
          </a:p>
          <a:p>
            <a:pPr algn="r"/>
            <a:r>
              <a:rPr lang="en-US" sz="1050" dirty="0"/>
              <a:t>Nature Scientific Data 3, 160018 (2016).</a:t>
            </a:r>
          </a:p>
          <a:p>
            <a:pPr algn="r"/>
            <a:r>
              <a:rPr lang="en-US" sz="1050" dirty="0">
                <a:hlinkClick r:id="rId4"/>
              </a:rPr>
              <a:t>https://doi.org/10.1038/sdata.2016.18</a:t>
            </a:r>
            <a:r>
              <a:rPr lang="en-US" sz="1050" dirty="0"/>
              <a:t>  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4E50E6-E073-CE41-833A-D28AC402C1B8}"/>
              </a:ext>
            </a:extLst>
          </p:cNvPr>
          <p:cNvSpPr/>
          <p:nvPr/>
        </p:nvSpPr>
        <p:spPr>
          <a:xfrm>
            <a:off x="2483709" y="1221058"/>
            <a:ext cx="6660292" cy="10156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I1.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use a formal, accessible, shared, and broadly applicable language for knowledge representation.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I2.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(Meta)data use vocabularies that follow FAIR principles.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I3.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include qualified references to other (meta)data.</a:t>
            </a:r>
          </a:p>
        </p:txBody>
      </p:sp>
    </p:spTree>
    <p:extLst>
      <p:ext uri="{BB962C8B-B14F-4D97-AF65-F5344CB8AC3E}">
        <p14:creationId xmlns:p14="http://schemas.microsoft.com/office/powerpoint/2010/main" val="4000051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64E71-FB27-144B-B6EE-C15FCA49B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985" r="1184"/>
          <a:stretch/>
        </p:blipFill>
        <p:spPr>
          <a:xfrm>
            <a:off x="0" y="176315"/>
            <a:ext cx="2270554" cy="31051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ED1AF4-2D43-7E4E-BE78-2959EFEE4CAD}"/>
              </a:ext>
            </a:extLst>
          </p:cNvPr>
          <p:cNvSpPr/>
          <p:nvPr/>
        </p:nvSpPr>
        <p:spPr>
          <a:xfrm>
            <a:off x="4324988" y="3827756"/>
            <a:ext cx="4819012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50" dirty="0">
                <a:hlinkClick r:id="rId3"/>
              </a:rPr>
              <a:t>https://en.wikipedia.org/wiki/FAIR_data</a:t>
            </a:r>
            <a:endParaRPr lang="en-US" sz="1050" dirty="0"/>
          </a:p>
          <a:p>
            <a:pPr algn="r"/>
            <a:endParaRPr lang="en-US" sz="1050" i="1" dirty="0"/>
          </a:p>
          <a:p>
            <a:pPr algn="r"/>
            <a:r>
              <a:rPr lang="en-US" sz="1050" i="1" dirty="0"/>
              <a:t>The FAIR Guiding Principles for scientific data management and stewardship.</a:t>
            </a:r>
          </a:p>
          <a:p>
            <a:pPr algn="r"/>
            <a:r>
              <a:rPr lang="en-US" sz="1050" dirty="0"/>
              <a:t>Wilkinson, M., </a:t>
            </a:r>
            <a:r>
              <a:rPr lang="en-US" sz="1050" dirty="0" err="1"/>
              <a:t>Dumontier</a:t>
            </a:r>
            <a:r>
              <a:rPr lang="en-US" sz="1050" dirty="0"/>
              <a:t>, M., </a:t>
            </a:r>
            <a:r>
              <a:rPr lang="en-US" sz="1050" dirty="0" err="1"/>
              <a:t>Aalbersberg</a:t>
            </a:r>
            <a:r>
              <a:rPr lang="en-US" sz="1050" dirty="0"/>
              <a:t>, I. et al.</a:t>
            </a:r>
          </a:p>
          <a:p>
            <a:pPr algn="r"/>
            <a:r>
              <a:rPr lang="en-US" sz="1050" dirty="0"/>
              <a:t>Nature Scientific Data 3, 160018 (2016).</a:t>
            </a:r>
          </a:p>
          <a:p>
            <a:pPr algn="r"/>
            <a:r>
              <a:rPr lang="en-US" sz="1050" dirty="0">
                <a:hlinkClick r:id="rId4"/>
              </a:rPr>
              <a:t>https://doi.org/10.1038/sdata.2016.18</a:t>
            </a:r>
            <a:r>
              <a:rPr lang="en-US" sz="1050" dirty="0"/>
              <a:t>  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9AB992-2529-D841-9900-262C953869C7}"/>
              </a:ext>
            </a:extLst>
          </p:cNvPr>
          <p:cNvSpPr/>
          <p:nvPr/>
        </p:nvSpPr>
        <p:spPr>
          <a:xfrm>
            <a:off x="2483709" y="990226"/>
            <a:ext cx="6660292" cy="147732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R1.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Meta(data) are richly described with a plurality of accurate and relevant attributes.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R1.1.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are released with a clear and accessible data usage license.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R1.2. 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(Meta)data are associated with detailed provenance.</a:t>
            </a:r>
          </a:p>
          <a:p>
            <a:r>
              <a:rPr lang="en-US" sz="1500" b="1" dirty="0">
                <a:solidFill>
                  <a:srgbClr val="222222"/>
                </a:solidFill>
                <a:latin typeface="Arial" panose="020B0604020202020204" pitchFamily="34" charset="0"/>
              </a:rPr>
              <a:t>R1.3</a:t>
            </a:r>
            <a:r>
              <a:rPr 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. (Meta)data meet domain-relevant community standards.</a:t>
            </a:r>
          </a:p>
        </p:txBody>
      </p:sp>
    </p:spTree>
    <p:extLst>
      <p:ext uri="{BB962C8B-B14F-4D97-AF65-F5344CB8AC3E}">
        <p14:creationId xmlns:p14="http://schemas.microsoft.com/office/powerpoint/2010/main" val="4049751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364E71-FB27-144B-B6EE-C15FCA49B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692"/>
          <a:stretch/>
        </p:blipFill>
        <p:spPr>
          <a:xfrm>
            <a:off x="813698" y="0"/>
            <a:ext cx="7630905" cy="10186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F61E6F-A028-274B-96E9-3FF4606B3288}"/>
              </a:ext>
            </a:extLst>
          </p:cNvPr>
          <p:cNvSpPr txBox="1"/>
          <p:nvPr/>
        </p:nvSpPr>
        <p:spPr>
          <a:xfrm>
            <a:off x="967155" y="1018615"/>
            <a:ext cx="7314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Dotum" panose="020B0600000101010101" pitchFamily="34" charset="-127"/>
                <a:ea typeface="Dotum" panose="020B0600000101010101" pitchFamily="34" charset="-127"/>
                <a:cs typeface="Beirut" pitchFamily="2" charset="-78"/>
              </a:rPr>
              <a:t>T		 R		   U		 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094EC0-A32F-6A4B-B3C1-305FA6BFA61B}"/>
              </a:ext>
            </a:extLst>
          </p:cNvPr>
          <p:cNvSpPr/>
          <p:nvPr/>
        </p:nvSpPr>
        <p:spPr>
          <a:xfrm>
            <a:off x="321469" y="2132682"/>
            <a:ext cx="20145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Dotum" panose="020B0600000101010101" pitchFamily="34" charset="-127"/>
                <a:ea typeface="Dotum" panose="020B0600000101010101" pitchFamily="34" charset="-127"/>
                <a:cs typeface="Beirut" pitchFamily="2" charset="-78"/>
              </a:rPr>
              <a:t>Transparent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CC861-AA9E-AF4A-8F16-FB082F062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78" y="2588847"/>
            <a:ext cx="1152892" cy="10083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4A39CF-063E-5F44-ACFE-2B507EFC59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95588" y="2607108"/>
            <a:ext cx="1322328" cy="11307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90D787-F928-FA43-9F73-B4D87811B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535" y="2804731"/>
            <a:ext cx="1521824" cy="5766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027ED9-C4AC-3C4B-B8D4-C41C340841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9885" y="2599886"/>
            <a:ext cx="1231645" cy="878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CC2EE56-3669-DE45-9142-67B227917795}"/>
              </a:ext>
            </a:extLst>
          </p:cNvPr>
          <p:cNvSpPr/>
          <p:nvPr/>
        </p:nvSpPr>
        <p:spPr>
          <a:xfrm>
            <a:off x="4401996" y="3827756"/>
            <a:ext cx="4742004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50" dirty="0"/>
              <a:t>Towards molecular simulations that are transparent, </a:t>
            </a:r>
          </a:p>
          <a:p>
            <a:pPr algn="r"/>
            <a:r>
              <a:rPr lang="en-US" sz="1050" dirty="0"/>
              <a:t>reproducible, usable by others, and extensible (TRUE)</a:t>
            </a:r>
          </a:p>
          <a:p>
            <a:pPr algn="r"/>
            <a:r>
              <a:rPr lang="en-US" sz="1050" dirty="0"/>
              <a:t>M. W. Thompson, J. B. Gilmer, R. A. Matsumoto, C. D. Quach, </a:t>
            </a:r>
          </a:p>
          <a:p>
            <a:pPr algn="r"/>
            <a:r>
              <a:rPr lang="en-US" sz="1050" dirty="0"/>
              <a:t>P. </a:t>
            </a:r>
            <a:r>
              <a:rPr lang="en-US" sz="1050" dirty="0" err="1"/>
              <a:t>Shamaprasad</a:t>
            </a:r>
            <a:r>
              <a:rPr lang="en-US" sz="1050" dirty="0"/>
              <a:t>, A. H. Yang, C. R. </a:t>
            </a:r>
            <a:r>
              <a:rPr lang="en-US" sz="1050" dirty="0" err="1"/>
              <a:t>Iacovella</a:t>
            </a:r>
            <a:r>
              <a:rPr lang="en-US" sz="1050" dirty="0"/>
              <a:t>, C. McCabe &amp; P. T. Cummings</a:t>
            </a:r>
          </a:p>
          <a:p>
            <a:pPr algn="r"/>
            <a:r>
              <a:rPr lang="en-US" sz="1050" dirty="0"/>
              <a:t>Molecular Physics (2020)</a:t>
            </a:r>
          </a:p>
          <a:p>
            <a:pPr algn="r"/>
            <a:r>
              <a:rPr lang="en-US" sz="1050" dirty="0">
                <a:hlinkClick r:id="rId7"/>
              </a:rPr>
              <a:t>https://doi.org/10.1080/00268976.2020.1742938</a:t>
            </a:r>
            <a:endParaRPr lang="en-US" sz="10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9058BF-9FC8-C44B-9B50-BBC72946E366}"/>
              </a:ext>
            </a:extLst>
          </p:cNvPr>
          <p:cNvSpPr/>
          <p:nvPr/>
        </p:nvSpPr>
        <p:spPr>
          <a:xfrm>
            <a:off x="252132" y="1149724"/>
            <a:ext cx="8683439" cy="26780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D0B85B-DED0-ED49-B035-1A9168EDD6A3}"/>
              </a:ext>
            </a:extLst>
          </p:cNvPr>
          <p:cNvSpPr/>
          <p:nvPr/>
        </p:nvSpPr>
        <p:spPr>
          <a:xfrm>
            <a:off x="252132" y="81741"/>
            <a:ext cx="8683439" cy="93687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47937A-BBCB-EA49-B505-A1A7CCF2E5DC}"/>
              </a:ext>
            </a:extLst>
          </p:cNvPr>
          <p:cNvSpPr/>
          <p:nvPr/>
        </p:nvSpPr>
        <p:spPr>
          <a:xfrm>
            <a:off x="2405343" y="2132682"/>
            <a:ext cx="20145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Dotum" panose="020B0600000101010101" pitchFamily="34" charset="-127"/>
                <a:ea typeface="Dotum" panose="020B0600000101010101" pitchFamily="34" charset="-127"/>
                <a:cs typeface="Beirut" pitchFamily="2" charset="-78"/>
              </a:rPr>
              <a:t>Reproducible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872082-C6E3-3A4A-9821-F1A35271A7D9}"/>
              </a:ext>
            </a:extLst>
          </p:cNvPr>
          <p:cNvSpPr/>
          <p:nvPr/>
        </p:nvSpPr>
        <p:spPr>
          <a:xfrm>
            <a:off x="4436269" y="2132682"/>
            <a:ext cx="27912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Dotum" panose="020B0600000101010101" pitchFamily="34" charset="-127"/>
                <a:ea typeface="Dotum" panose="020B0600000101010101" pitchFamily="34" charset="-127"/>
                <a:cs typeface="Beirut" pitchFamily="2" charset="-78"/>
              </a:rPr>
              <a:t>Usable by Others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21FB60-E72F-3245-BC2F-E30950AB46E0}"/>
              </a:ext>
            </a:extLst>
          </p:cNvPr>
          <p:cNvSpPr/>
          <p:nvPr/>
        </p:nvSpPr>
        <p:spPr>
          <a:xfrm>
            <a:off x="6933667" y="2132682"/>
            <a:ext cx="20145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Dotum" panose="020B0600000101010101" pitchFamily="34" charset="-127"/>
                <a:ea typeface="Dotum" panose="020B0600000101010101" pitchFamily="34" charset="-127"/>
                <a:cs typeface="Beirut" pitchFamily="2" charset="-78"/>
              </a:rPr>
              <a:t>Extensible</a:t>
            </a:r>
          </a:p>
        </p:txBody>
      </p:sp>
    </p:spTree>
    <p:extLst>
      <p:ext uri="{BB962C8B-B14F-4D97-AF65-F5344CB8AC3E}">
        <p14:creationId xmlns:p14="http://schemas.microsoft.com/office/powerpoint/2010/main" val="2776600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3" grpId="0"/>
      <p:bldP spid="14" grpId="0" animBg="1"/>
      <p:bldP spid="17" grpId="0"/>
      <p:bldP spid="18" grpId="0"/>
      <p:bldP spid="19" grpId="0"/>
    </p:bld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7056</TotalTime>
  <Words>1710</Words>
  <Application>Microsoft Macintosh PowerPoint</Application>
  <PresentationFormat>On-screen Show (16:9)</PresentationFormat>
  <Paragraphs>214</Paragraphs>
  <Slides>33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Lato</vt:lpstr>
      <vt:lpstr>Raleway</vt:lpstr>
      <vt:lpstr>Dotum</vt:lpstr>
      <vt:lpstr>Arial</vt:lpstr>
      <vt:lpstr>Streamline</vt:lpstr>
      <vt:lpstr>Day 5, Session 1: Data: Management, Infrastructure, and Datasets to Know</vt:lpstr>
      <vt:lpstr>All scientific problems require data, but machine-learning problems are famous for requiring a lot of data. So, how do we manage that?</vt:lpstr>
      <vt:lpstr>First, with our own data we need to implement a data management plan.</vt:lpstr>
      <vt:lpstr>In data management, we strive to be FAIR.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Implementing FAIR principles in our data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Open* datasets and databases in molecular sciences worth knowing</vt:lpstr>
      <vt:lpstr>Let’s first distinguish datasets from databases and data platforms</vt:lpstr>
      <vt:lpstr>(Primarily) Experimental Data Platforms</vt:lpstr>
      <vt:lpstr>The Cambridge Structure Database (CSD) started in 1965 out of the Cambridge Crystallographic Data Centre (CCDC) to share X-ray crystallography data.</vt:lpstr>
      <vt:lpstr>The Protein Data Bank (PDB) started in 1971 to share 3D structural data of large biological molecules.</vt:lpstr>
      <vt:lpstr>Enamine publishes high-quality datasets aimed at small-molecule drug delivery.</vt:lpstr>
      <vt:lpstr>The Crystallographic Open Database (COD), Inorganic Crystal Structure Database (ICSD), and others also provide high-quality crystallographic data.</vt:lpstr>
      <vt:lpstr>(Primarily) Computational Data Platforms</vt:lpstr>
      <vt:lpstr>The Materials Project is an open-access database of materials properties start in 2011 to improve access to computed materials properties.</vt:lpstr>
      <vt:lpstr>Materials Cloud is a peer-reviewed, ontology-free  platform for sharing curated datasets and visualizations.</vt:lpstr>
      <vt:lpstr>QC Archive is a source to compile, aggregate, query, and share quantum chemistry data.</vt:lpstr>
      <vt:lpstr>NIST-Jarvis, NIST-ThermoML, AFLOW, OQMD, NOMAD, and others also provide high-quality computed data.</vt:lpstr>
      <vt:lpstr>GDB13, QM7-9, ANI-1, and SPICE are landmark datasets comprised of computed quantities.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3, Session 1: PCA, multidimensional scaling, and all that follows</dc:title>
  <cp:lastModifiedBy>ROSE CERSONSKY</cp:lastModifiedBy>
  <cp:revision>70</cp:revision>
  <dcterms:modified xsi:type="dcterms:W3CDTF">2023-07-13T19:17:07Z</dcterms:modified>
</cp:coreProperties>
</file>